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57" r:id="rId3"/>
    <p:sldId id="265" r:id="rId4"/>
    <p:sldId id="267" r:id="rId5"/>
    <p:sldId id="268" r:id="rId6"/>
    <p:sldId id="269" r:id="rId7"/>
    <p:sldId id="258" r:id="rId8"/>
    <p:sldId id="270" r:id="rId9"/>
    <p:sldId id="273" r:id="rId10"/>
    <p:sldId id="259" r:id="rId11"/>
    <p:sldId id="271" r:id="rId12"/>
    <p:sldId id="274" r:id="rId13"/>
    <p:sldId id="275" r:id="rId14"/>
    <p:sldId id="276" r:id="rId15"/>
    <p:sldId id="277" r:id="rId16"/>
    <p:sldId id="266" r:id="rId17"/>
    <p:sldId id="272" r:id="rId18"/>
    <p:sldId id="279" r:id="rId19"/>
    <p:sldId id="280" r:id="rId20"/>
    <p:sldId id="281" r:id="rId21"/>
    <p:sldId id="282" r:id="rId22"/>
    <p:sldId id="260" r:id="rId23"/>
    <p:sldId id="278" r:id="rId24"/>
    <p:sldId id="261" r:id="rId25"/>
    <p:sldId id="262" r:id="rId26"/>
    <p:sldId id="263" r:id="rId27"/>
    <p:sldId id="264"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72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C726D70-EE25-4F6F-8C9C-9C4ECF4F54F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80C19-65AF-4FE9-85C2-3EE7E856505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D45DDEB-61C6-49D0-9E42-593CC095186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F297C7E-B1F2-4DBD-87CE-0FADA6810528}"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1B6702F-BCA3-4741-B497-E04EF8F9BAB2}"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94D43-BA35-48A8-9366-B83177273CC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735E7B9-4438-4265-B409-9F8ED68DD4F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59F59AD-BB72-47BE-8979-6B9504A9212A}" type="slidenum">
              <a:rPr lang="en-US" smtClean="0"/>
              <a:pPr/>
              <a:t>‹#›</a:t>
            </a:fld>
            <a:endParaRPr lang="en-US"/>
          </a:p>
        </p:txBody>
      </p:sp>
    </p:spTree>
  </p:cSld>
  <p:clrMapOvr>
    <a:masterClrMapping/>
  </p:clrMapOvr>
  <p:transition spd="slow">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5F19DD0-1879-4D78-90E0-2E629B7FED97}" type="slidenum">
              <a:rPr lang="en-US" smtClean="0"/>
              <a:pPr/>
              <a:t>‹#›</a:t>
            </a:fld>
            <a:endParaRPr lang="en-US"/>
          </a:p>
        </p:txBody>
      </p:sp>
    </p:spTree>
  </p:cSld>
  <p:clrMapOvr>
    <a:masterClrMapping/>
  </p:clrMapOvr>
  <p:transition spd="slow">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5C11265-0985-42F1-9017-AD4ADF670159}"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0194ABA-79D9-4E1E-875C-60A997B19BC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spd="slow">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D9CE19A-4FB0-4370-89DE-3511D0C9F8F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p:cTn id="15"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3">
                                            <p:txEl>
                                              <p:pRg st="1" end="1"/>
                                            </p:txEl>
                                          </p:spTgt>
                                        </p:tgtEl>
                                        <p:attrNameLst>
                                          <p:attrName>style.visibility</p:attrName>
                                        </p:attrNameLst>
                                      </p:cBhvr>
                                      <p:to>
                                        <p:strVal val="visible"/>
                                      </p:to>
                                    </p:set>
                                    <p:anim calcmode="lin" valueType="num">
                                      <p:cBhvr>
                                        <p:cTn id="21"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3">
                                            <p:txEl>
                                              <p:pRg st="2" end="2"/>
                                            </p:txEl>
                                          </p:spTgt>
                                        </p:tgtEl>
                                        <p:attrNameLst>
                                          <p:attrName>style.visibility</p:attrName>
                                        </p:attrNameLst>
                                      </p:cBhvr>
                                      <p:to>
                                        <p:strVal val="visible"/>
                                      </p:to>
                                    </p:set>
                                    <p:anim calcmode="lin" valueType="num">
                                      <p:cBhvr>
                                        <p:cTn id="27"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3">
                                            <p:txEl>
                                              <p:pRg st="3" end="3"/>
                                            </p:txEl>
                                          </p:spTgt>
                                        </p:tgtEl>
                                        <p:attrNameLst>
                                          <p:attrName>style.visibility</p:attrName>
                                        </p:attrNameLst>
                                      </p:cBhvr>
                                      <p:to>
                                        <p:strVal val="visible"/>
                                      </p:to>
                                    </p:set>
                                    <p:anim calcmode="lin" valueType="num">
                                      <p:cBhvr>
                                        <p:cTn id="33"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3">
                                            <p:txEl>
                                              <p:pRg st="4" end="4"/>
                                            </p:txEl>
                                          </p:spTgt>
                                        </p:tgtEl>
                                        <p:attrNameLst>
                                          <p:attrName>style.visibility</p:attrName>
                                        </p:attrNameLst>
                                      </p:cBhvr>
                                      <p:to>
                                        <p:strVal val="visible"/>
                                      </p:to>
                                    </p:set>
                                    <p:anim calcmode="lin" valueType="num">
                                      <p:cBhvr>
                                        <p:cTn id="39"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early+chinese+families&amp;source=images&amp;cd=&amp;cad=rja&amp;docid=KZ8oHy5rieynBM&amp;tbnid=LYar0v_NY98bRM:&amp;ved=0CAUQjRw&amp;url=http://www.cairns.com.au/article/2012/01/24/202115_local-news.html&amp;ei=GGQSUqiGGsOyiQL5oYG4Dw&amp;bvm=bv.50768961,d.aWc&amp;psig=AFQjCNFvtN2RfyP7DGIEEIv33l2yHpa_gw&amp;ust=137702336893383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p:txBody>
          <a:bodyPr/>
          <a:lstStyle/>
          <a:p>
            <a:r>
              <a:rPr lang="en-US" dirty="0"/>
              <a:t>Mr. </a:t>
            </a:r>
            <a:r>
              <a:rPr lang="en-US" dirty="0" err="1" smtClean="0"/>
              <a:t>Saindon</a:t>
            </a:r>
            <a:endParaRPr lang="en-US" dirty="0"/>
          </a:p>
          <a:p>
            <a:r>
              <a:rPr lang="en-US" dirty="0"/>
              <a:t>8</a:t>
            </a:r>
            <a:r>
              <a:rPr lang="en-US" baseline="30000" dirty="0"/>
              <a:t>th</a:t>
            </a:r>
            <a:r>
              <a:rPr lang="en-US" dirty="0"/>
              <a:t> Grade Social Studies</a:t>
            </a:r>
          </a:p>
          <a:p>
            <a:r>
              <a:rPr lang="en-US" dirty="0" smtClean="0"/>
              <a:t>Cal Poly</a:t>
            </a:r>
            <a:endParaRPr lang="en-US" dirty="0"/>
          </a:p>
        </p:txBody>
      </p:sp>
      <p:sp>
        <p:nvSpPr>
          <p:cNvPr id="5122" name="Rectangle 2"/>
          <p:cNvSpPr>
            <a:spLocks noGrp="1" noChangeArrowheads="1"/>
          </p:cNvSpPr>
          <p:nvPr>
            <p:ph type="ctrTitle"/>
          </p:nvPr>
        </p:nvSpPr>
        <p:spPr/>
        <p:txBody>
          <a:bodyPr/>
          <a:lstStyle/>
          <a:p>
            <a:r>
              <a:rPr lang="en-US"/>
              <a:t>What is History?</a:t>
            </a: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What is History?</a:t>
            </a:r>
          </a:p>
        </p:txBody>
      </p:sp>
      <p:sp>
        <p:nvSpPr>
          <p:cNvPr id="17411" name="Rectangle 3"/>
          <p:cNvSpPr>
            <a:spLocks noGrp="1" noChangeArrowheads="1"/>
          </p:cNvSpPr>
          <p:nvPr>
            <p:ph sz="quarter" idx="1"/>
          </p:nvPr>
        </p:nvSpPr>
        <p:spPr>
          <a:xfrm>
            <a:off x="381000" y="1524000"/>
            <a:ext cx="8229600" cy="4530725"/>
          </a:xfrm>
        </p:spPr>
        <p:txBody>
          <a:bodyPr/>
          <a:lstStyle/>
          <a:p>
            <a:pPr>
              <a:buFont typeface="Wingdings" pitchFamily="2" charset="2"/>
              <a:buNone/>
            </a:pPr>
            <a:r>
              <a:rPr lang="en-US" dirty="0"/>
              <a:t>3. What has been left behind that enables us </a:t>
            </a:r>
            <a:r>
              <a:rPr lang="en-US" dirty="0" smtClean="0"/>
              <a:t>to </a:t>
            </a:r>
            <a:r>
              <a:rPr lang="en-US" dirty="0"/>
              <a:t>piece history together</a:t>
            </a:r>
            <a:r>
              <a:rPr lang="en-US" dirty="0" smtClean="0"/>
              <a:t>?</a:t>
            </a:r>
          </a:p>
          <a:p>
            <a:pPr>
              <a:buFont typeface="Wingdings" pitchFamily="2" charset="2"/>
              <a:buNone/>
            </a:pPr>
            <a:endParaRPr lang="en-US" dirty="0"/>
          </a:p>
        </p:txBody>
      </p:sp>
      <p:pic>
        <p:nvPicPr>
          <p:cNvPr id="4" name="Picture 3" descr="ItalyPraianoPompei_041212_-123.jpg"/>
          <p:cNvPicPr>
            <a:picLocks noChangeAspect="1"/>
          </p:cNvPicPr>
          <p:nvPr/>
        </p:nvPicPr>
        <p:blipFill>
          <a:blip r:embed="rId2" cstate="print"/>
          <a:stretch>
            <a:fillRect/>
          </a:stretch>
        </p:blipFill>
        <p:spPr>
          <a:xfrm>
            <a:off x="838200" y="2667000"/>
            <a:ext cx="7543800" cy="3798626"/>
          </a:xfrm>
          <a:prstGeom prst="rect">
            <a:avLst/>
          </a:prstGeom>
        </p:spPr>
      </p:pic>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534400" cy="53035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4. History helps us to better understand people and societies all over the world.</a:t>
            </a:r>
            <a:br>
              <a:rPr lang="en-US" dirty="0" smtClean="0"/>
            </a:br>
            <a:endParaRPr lang="en-US" dirty="0"/>
          </a:p>
        </p:txBody>
      </p:sp>
      <p:sp>
        <p:nvSpPr>
          <p:cNvPr id="3" name="Content Placeholder 2"/>
          <p:cNvSpPr>
            <a:spLocks noGrp="1"/>
          </p:cNvSpPr>
          <p:nvPr>
            <p:ph sz="quarter" idx="1"/>
          </p:nvPr>
        </p:nvSpPr>
        <p:spPr/>
        <p:txBody>
          <a:bodyPr/>
          <a:lstStyle/>
          <a:p>
            <a:endParaRPr lang="en-US" dirty="0" smtClean="0"/>
          </a:p>
          <a:p>
            <a:endParaRPr lang="en-US" dirty="0"/>
          </a:p>
        </p:txBody>
      </p:sp>
      <p:pic>
        <p:nvPicPr>
          <p:cNvPr id="4" name="Picture 3" descr="imagesCAXOX5OT.jpg"/>
          <p:cNvPicPr>
            <a:picLocks noChangeAspect="1"/>
          </p:cNvPicPr>
          <p:nvPr/>
        </p:nvPicPr>
        <p:blipFill>
          <a:blip r:embed="rId2" cstate="print"/>
          <a:stretch>
            <a:fillRect/>
          </a:stretch>
        </p:blipFill>
        <p:spPr>
          <a:xfrm>
            <a:off x="1600201" y="2119312"/>
            <a:ext cx="2362200" cy="4052888"/>
          </a:xfrm>
          <a:prstGeom prst="rect">
            <a:avLst/>
          </a:prstGeom>
        </p:spPr>
      </p:pic>
      <p:pic>
        <p:nvPicPr>
          <p:cNvPr id="5" name="Picture 4" descr="imagesCAB9UWLE.jpg"/>
          <p:cNvPicPr>
            <a:picLocks noChangeAspect="1"/>
          </p:cNvPicPr>
          <p:nvPr/>
        </p:nvPicPr>
        <p:blipFill>
          <a:blip r:embed="rId3" cstate="print"/>
          <a:stretch>
            <a:fillRect/>
          </a:stretch>
        </p:blipFill>
        <p:spPr>
          <a:xfrm>
            <a:off x="4800600" y="2133600"/>
            <a:ext cx="2733675" cy="3886200"/>
          </a:xfrm>
          <a:prstGeom prst="rect">
            <a:avLst/>
          </a:prstGeom>
        </p:spPr>
      </p:pic>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Universals</a:t>
            </a:r>
            <a:endParaRPr lang="en-US" dirty="0"/>
          </a:p>
        </p:txBody>
      </p:sp>
      <p:pic>
        <p:nvPicPr>
          <p:cNvPr id="4" name="Content Placeholder 3" descr="chicago-church-aisle-wedding-ceremony.jpg"/>
          <p:cNvPicPr>
            <a:picLocks noGrp="1" noChangeAspect="1"/>
          </p:cNvPicPr>
          <p:nvPr>
            <p:ph sz="quarter" idx="1"/>
          </p:nvPr>
        </p:nvPicPr>
        <p:blipFill>
          <a:blip r:embed="rId2" cstate="print"/>
          <a:stretch>
            <a:fillRect/>
          </a:stretch>
        </p:blipFill>
        <p:spPr>
          <a:xfrm>
            <a:off x="1226022" y="1527175"/>
            <a:ext cx="6655443" cy="4572000"/>
          </a:xfrm>
        </p:spPr>
      </p:pic>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sCASSMTWI.jpg"/>
          <p:cNvPicPr>
            <a:picLocks noGrp="1" noChangeAspect="1"/>
          </p:cNvPicPr>
          <p:nvPr>
            <p:ph sz="quarter" idx="1"/>
          </p:nvPr>
        </p:nvPicPr>
        <p:blipFill>
          <a:blip r:embed="rId2" cstate="print"/>
          <a:stretch>
            <a:fillRect/>
          </a:stretch>
        </p:blipFill>
        <p:spPr>
          <a:xfrm>
            <a:off x="609600" y="685800"/>
            <a:ext cx="6781800" cy="5105400"/>
          </a:xfrm>
        </p:spPr>
      </p:pic>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raduation2.jpg"/>
          <p:cNvPicPr>
            <a:picLocks noGrp="1" noChangeAspect="1"/>
          </p:cNvPicPr>
          <p:nvPr>
            <p:ph sz="quarter" idx="1"/>
          </p:nvPr>
        </p:nvPicPr>
        <p:blipFill>
          <a:blip r:embed="rId2" cstate="print"/>
          <a:stretch>
            <a:fillRect/>
          </a:stretch>
        </p:blipFill>
        <p:spPr>
          <a:xfrm>
            <a:off x="1219200" y="762000"/>
            <a:ext cx="7620000" cy="5638800"/>
          </a:xfrm>
        </p:spPr>
      </p:pic>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acrificial_dog_in_coming_of_age_ceremony.jpg"/>
          <p:cNvPicPr>
            <a:picLocks noGrp="1" noChangeAspect="1"/>
          </p:cNvPicPr>
          <p:nvPr>
            <p:ph sz="quarter" idx="1"/>
          </p:nvPr>
        </p:nvPicPr>
        <p:blipFill>
          <a:blip r:embed="rId2" cstate="print"/>
          <a:stretch>
            <a:fillRect/>
          </a:stretch>
        </p:blipFill>
        <p:spPr>
          <a:xfrm>
            <a:off x="1752600" y="381000"/>
            <a:ext cx="6934199" cy="5867400"/>
          </a:xfrm>
        </p:spPr>
      </p:pic>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bones teach us?</a:t>
            </a:r>
            <a:endParaRPr lang="en-US" dirty="0"/>
          </a:p>
        </p:txBody>
      </p:sp>
      <p:sp>
        <p:nvSpPr>
          <p:cNvPr id="3" name="Content Placeholder 2"/>
          <p:cNvSpPr>
            <a:spLocks noGrp="1"/>
          </p:cNvSpPr>
          <p:nvPr>
            <p:ph sz="quarter" idx="1"/>
          </p:nvPr>
        </p:nvSpPr>
        <p:spPr/>
        <p:txBody>
          <a:bodyPr/>
          <a:lstStyle/>
          <a:p>
            <a:r>
              <a:rPr lang="en-US" dirty="0" smtClean="0"/>
              <a:t> </a:t>
            </a:r>
          </a:p>
          <a:p>
            <a:endParaRPr lang="en-US" dirty="0"/>
          </a:p>
        </p:txBody>
      </p:sp>
      <p:graphicFrame>
        <p:nvGraphicFramePr>
          <p:cNvPr id="4" name="Table 3"/>
          <p:cNvGraphicFramePr>
            <a:graphicFrameLocks noGrp="1"/>
          </p:cNvGraphicFramePr>
          <p:nvPr/>
        </p:nvGraphicFramePr>
        <p:xfrm>
          <a:off x="2628426" y="2926080"/>
          <a:ext cx="3887148" cy="1005840"/>
        </p:xfrm>
        <a:graphic>
          <a:graphicData uri="http://schemas.openxmlformats.org/drawingml/2006/table">
            <a:tbl>
              <a:tblPr/>
              <a:tblGrid>
                <a:gridCol w="38574"/>
                <a:gridCol w="3640294"/>
                <a:gridCol w="208280"/>
              </a:tblGrid>
              <a:tr h="0">
                <a:tc gridSpan="3">
                  <a:txBody>
                    <a:bodyPr/>
                    <a:lstStyle/>
                    <a:p>
                      <a:endParaRPr lang="en-US"/>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r>
              <a:tr h="0">
                <a:tc>
                  <a:txBody>
                    <a:bodyPr/>
                    <a:lstStyle/>
                    <a:p>
                      <a:pPr algn="l"/>
                      <a:endParaRPr lang="en-US"/>
                    </a:p>
                  </a:txBody>
                  <a:tcPr marL="0" marR="0" marT="0" marB="0" anchor="ctr">
                    <a:lnL>
                      <a:noFill/>
                    </a:lnL>
                    <a:lnR>
                      <a:noFill/>
                    </a:lnR>
                    <a:lnT>
                      <a:noFill/>
                    </a:lnT>
                    <a:lnB>
                      <a:noFill/>
                    </a:lnB>
                    <a:solidFill>
                      <a:srgbClr val="FFFFFF"/>
                    </a:solidFill>
                  </a:tcPr>
                </a:tc>
                <a:tc>
                  <a:txBody>
                    <a:bodyPr/>
                    <a:lstStyle/>
                    <a:p>
                      <a:pPr algn="r"/>
                      <a:r>
                        <a:rPr lang="en-US" b="1"/>
                        <a:t>December 18, 2012</a:t>
                      </a:r>
                      <a:r>
                        <a:rPr lang="en-US"/>
                        <a:t> </a:t>
                      </a:r>
                    </a:p>
                  </a:txBody>
                  <a:tcPr marL="0" marR="0" marT="0" marB="0" anchor="ctr">
                    <a:lnL>
                      <a:noFill/>
                    </a:lnL>
                    <a:lnR>
                      <a:noFill/>
                    </a:lnR>
                    <a:lnT>
                      <a:noFill/>
                    </a:lnT>
                    <a:lnB>
                      <a:noFill/>
                    </a:lnB>
                    <a:solidFill>
                      <a:srgbClr val="FFFFFF"/>
                    </a:solidFill>
                  </a:tcPr>
                </a:tc>
                <a:tc>
                  <a:txBody>
                    <a:bodyPr/>
                    <a:lstStyle/>
                    <a:p>
                      <a:endParaRPr lang="en-US"/>
                    </a:p>
                  </a:txBody>
                  <a:tcPr>
                    <a:lnL>
                      <a:noFill/>
                    </a:lnL>
                    <a:lnT>
                      <a:noFill/>
                    </a:lnT>
                  </a:tcPr>
                </a:tc>
              </a:tr>
              <a:tr h="0">
                <a:tc>
                  <a:txBody>
                    <a:bodyPr/>
                    <a:lstStyle/>
                    <a:p>
                      <a:endParaRPr lang="en-US"/>
                    </a:p>
                  </a:txBody>
                  <a:tcPr marL="0" marR="0" marT="0" marB="0" anchor="ctr">
                    <a:lnL>
                      <a:noFill/>
                    </a:lnL>
                    <a:lnR>
                      <a:noFill/>
                    </a:lnR>
                    <a:lnT>
                      <a:noFill/>
                    </a:lnT>
                    <a:lnB>
                      <a:noFill/>
                    </a:lnB>
                    <a:solidFill>
                      <a:srgbClr val="FFFFFF"/>
                    </a:solidFill>
                  </a:tcPr>
                </a:tc>
                <a:tc>
                  <a:txBody>
                    <a:bodyPr/>
                    <a:lstStyle/>
                    <a:p>
                      <a:pPr algn="ctr"/>
                      <a:endParaRPr lang="en-US"/>
                    </a:p>
                  </a:txBody>
                  <a:tcPr marL="0" marR="0" marT="0" marB="0">
                    <a:lnL>
                      <a:noFill/>
                    </a:lnL>
                    <a:lnR>
                      <a:noFill/>
                    </a:lnR>
                    <a:lnT>
                      <a:noFill/>
                    </a:lnT>
                    <a:lnB>
                      <a:noFill/>
                    </a:lnB>
                    <a:solidFill>
                      <a:srgbClr val="FFFFFF"/>
                    </a:solidFill>
                  </a:tcPr>
                </a:tc>
                <a:tc>
                  <a:txBody>
                    <a:bodyPr/>
                    <a:lstStyle/>
                    <a:p>
                      <a:endParaRPr lang="en-US" dirty="0"/>
                    </a:p>
                  </a:txBody>
                  <a:tcPr>
                    <a:lnL>
                      <a:noFill/>
                    </a:lnL>
                  </a:tcPr>
                </a:tc>
              </a:tr>
            </a:tbl>
          </a:graphicData>
        </a:graphic>
      </p:graphicFrame>
      <p:pic>
        <p:nvPicPr>
          <p:cNvPr id="1026" name="Picture 2" descr="http://graphics8.nytimes.com/images/2012/12/18/science/18CARE3/18CARE3-popup-v2.jpg"/>
          <p:cNvPicPr>
            <a:picLocks noChangeAspect="1" noChangeArrowheads="1"/>
          </p:cNvPicPr>
          <p:nvPr/>
        </p:nvPicPr>
        <p:blipFill>
          <a:blip r:embed="rId2" cstate="print"/>
          <a:srcRect/>
          <a:stretch>
            <a:fillRect/>
          </a:stretch>
        </p:blipFill>
        <p:spPr bwMode="auto">
          <a:xfrm>
            <a:off x="0" y="1143000"/>
            <a:ext cx="8534400" cy="5410200"/>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300176" y="2362200"/>
            <a:ext cx="8534400" cy="25908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5. Studying history helps to break down the walls of racism, fear, and ignorance.</a:t>
            </a:r>
            <a:br>
              <a:rPr lang="en-US" dirty="0" smtClean="0"/>
            </a:br>
            <a:endParaRPr lang="en-US" dirty="0"/>
          </a:p>
        </p:txBody>
      </p:sp>
      <p:pic>
        <p:nvPicPr>
          <p:cNvPr id="4" name="Content Placeholder 3" descr="3115194_nazi_226275c.jpg"/>
          <p:cNvPicPr>
            <a:picLocks noGrp="1" noChangeAspect="1"/>
          </p:cNvPicPr>
          <p:nvPr>
            <p:ph sz="quarter" idx="1"/>
          </p:nvPr>
        </p:nvPicPr>
        <p:blipFill>
          <a:blip r:embed="rId2" cstate="print"/>
          <a:stretch>
            <a:fillRect/>
          </a:stretch>
        </p:blipFill>
        <p:spPr>
          <a:xfrm rot="10800000" flipV="1">
            <a:off x="533400" y="304800"/>
            <a:ext cx="8001000" cy="2819400"/>
          </a:xfrm>
        </p:spPr>
      </p:pic>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itin_woolworth_jacksonms_05281963-300x236.jp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xicoOutOfUSASign.jp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What is History?</a:t>
            </a:r>
          </a:p>
        </p:txBody>
      </p:sp>
      <p:sp>
        <p:nvSpPr>
          <p:cNvPr id="15363" name="Rectangle 3"/>
          <p:cNvSpPr>
            <a:spLocks noGrp="1" noChangeArrowheads="1"/>
          </p:cNvSpPr>
          <p:nvPr>
            <p:ph sz="quarter" idx="1"/>
          </p:nvPr>
        </p:nvSpPr>
        <p:spPr/>
        <p:txBody>
          <a:bodyPr/>
          <a:lstStyle/>
          <a:p>
            <a:r>
              <a:rPr lang="en-US"/>
              <a:t>What can be gained by the study of History?</a:t>
            </a:r>
          </a:p>
          <a:p>
            <a:endParaRPr lang="en-US"/>
          </a:p>
          <a:p>
            <a:endParaRPr lang="en-US"/>
          </a:p>
          <a:p>
            <a:r>
              <a:rPr lang="en-US"/>
              <a:t>What is the job of the Historian?</a:t>
            </a:r>
          </a:p>
        </p:txBody>
      </p:sp>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ay%20rights%20button.jpg"/>
          <p:cNvPicPr>
            <a:picLocks noGrp="1" noChangeAspect="1"/>
          </p:cNvPicPr>
          <p:nvPr>
            <p:ph sz="quarter" idx="1"/>
          </p:nvPr>
        </p:nvPicPr>
        <p:blipFill>
          <a:blip r:embed="rId2" cstate="print"/>
          <a:stretch>
            <a:fillRect/>
          </a:stretch>
        </p:blipFill>
        <p:spPr>
          <a:xfrm>
            <a:off x="1600200" y="762000"/>
            <a:ext cx="6324600" cy="5334000"/>
          </a:xfrm>
        </p:spPr>
      </p:pic>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ivil_right.jp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smtClean="0"/>
              <a:t>#6. The </a:t>
            </a:r>
            <a:r>
              <a:rPr lang="en-US" dirty="0" smtClean="0"/>
              <a:t>study of history leads to the further understanding of others</a:t>
            </a:r>
            <a:endParaRPr lang="en-US" dirty="0"/>
          </a:p>
        </p:txBody>
      </p:sp>
      <p:sp>
        <p:nvSpPr>
          <p:cNvPr id="18435" name="Rectangle 3"/>
          <p:cNvSpPr>
            <a:spLocks noGrp="1" noChangeArrowheads="1"/>
          </p:cNvSpPr>
          <p:nvPr>
            <p:ph sz="quarter" idx="1"/>
          </p:nvPr>
        </p:nvSpPr>
        <p:spPr/>
        <p:txBody>
          <a:bodyPr/>
          <a:lstStyle/>
          <a:p>
            <a:pPr>
              <a:buNone/>
            </a:pPr>
            <a:endParaRPr lang="en-US" sz="2800" dirty="0"/>
          </a:p>
          <a:p>
            <a:r>
              <a:rPr lang="en-US" sz="2800" dirty="0"/>
              <a:t>Empathize</a:t>
            </a:r>
          </a:p>
          <a:p>
            <a:r>
              <a:rPr lang="en-US" sz="2800" dirty="0"/>
              <a:t>See things from another perspective</a:t>
            </a:r>
          </a:p>
          <a:p>
            <a:r>
              <a:rPr lang="en-US" sz="2800" dirty="0"/>
              <a:t>Put the pieces together and take </a:t>
            </a:r>
            <a:r>
              <a:rPr lang="en-US" sz="2800" dirty="0" smtClean="0"/>
              <a:t>an educated </a:t>
            </a:r>
            <a:r>
              <a:rPr lang="en-US" sz="2800" dirty="0"/>
              <a:t>guess at what really happened</a:t>
            </a:r>
          </a:p>
          <a:p>
            <a:r>
              <a:rPr lang="en-US" sz="2800" dirty="0"/>
              <a:t>Take into account the human condition- people’s motives and desires</a:t>
            </a:r>
          </a:p>
          <a:p>
            <a:r>
              <a:rPr lang="en-US" sz="2800" dirty="0"/>
              <a:t>Take into account cultural universals</a:t>
            </a:r>
          </a:p>
          <a:p>
            <a:r>
              <a:rPr lang="en-US" sz="2800" dirty="0"/>
              <a:t>Look at the big </a:t>
            </a:r>
            <a:r>
              <a:rPr lang="en-US" sz="2800" dirty="0" smtClean="0"/>
              <a:t>picture</a:t>
            </a:r>
          </a:p>
          <a:p>
            <a:endParaRPr lang="en-US" sz="2800" dirty="0"/>
          </a:p>
        </p:txBody>
      </p:sp>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Everyone Has a Role In History</a:t>
            </a:r>
            <a:endParaRPr lang="en-US" dirty="0"/>
          </a:p>
        </p:txBody>
      </p:sp>
      <p:sp>
        <p:nvSpPr>
          <p:cNvPr id="3" name="Content Placeholder 2"/>
          <p:cNvSpPr>
            <a:spLocks noGrp="1"/>
          </p:cNvSpPr>
          <p:nvPr>
            <p:ph sz="quarter" idx="1"/>
          </p:nvPr>
        </p:nvSpPr>
        <p:spPr/>
        <p:txBody>
          <a:bodyPr/>
          <a:lstStyle/>
          <a:p>
            <a:r>
              <a:rPr lang="en-US" dirty="0" smtClean="0"/>
              <a:t>The study of History helps us understand who we are and where we came from.</a:t>
            </a:r>
          </a:p>
          <a:p>
            <a:r>
              <a:rPr lang="en-US" dirty="0" smtClean="0"/>
              <a:t>History shows us that we ALL have a story to tell</a:t>
            </a:r>
          </a:p>
          <a:p>
            <a:r>
              <a:rPr lang="en-US" dirty="0" smtClean="0"/>
              <a:t>We can see in history that people from all walks of life have contributed in some way (big or small) to </a:t>
            </a:r>
            <a:r>
              <a:rPr lang="en-US" dirty="0" smtClean="0"/>
              <a:t>making </a:t>
            </a:r>
            <a:r>
              <a:rPr lang="en-US" dirty="0" smtClean="0"/>
              <a:t>this country</a:t>
            </a:r>
            <a:endParaRPr lang="en-US" dirty="0"/>
          </a:p>
        </p:txBody>
      </p:sp>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Ming Family</a:t>
            </a:r>
            <a:endParaRPr lang="en-US" dirty="0"/>
          </a:p>
        </p:txBody>
      </p:sp>
      <p:pic>
        <p:nvPicPr>
          <p:cNvPr id="30722" name="Picture 2" descr="http://www.cairns.com.au/images/uploadedfiles/editorial/pictures/2012/01/23/Cairns-WebUsual-CP24JAN12P000-C0082226-CHINESEFAM.JPG">
            <a:hlinkClick r:id="rId2"/>
          </p:cNvPr>
          <p:cNvPicPr>
            <a:picLocks noGrp="1" noChangeAspect="1" noChangeArrowheads="1"/>
          </p:cNvPicPr>
          <p:nvPr>
            <p:ph sz="quarter" idx="1"/>
          </p:nvPr>
        </p:nvPicPr>
        <p:blipFill>
          <a:blip r:embed="rId3" cstate="print"/>
          <a:srcRect/>
          <a:stretch>
            <a:fillRect/>
          </a:stretch>
        </p:blipFill>
        <p:spPr bwMode="auto">
          <a:xfrm>
            <a:off x="1295400" y="1447800"/>
            <a:ext cx="6858000" cy="4572000"/>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Spanish / Mexican Heritage</a:t>
            </a:r>
            <a:endParaRPr lang="en-US" dirty="0"/>
          </a:p>
        </p:txBody>
      </p:sp>
      <p:pic>
        <p:nvPicPr>
          <p:cNvPr id="31746" name="Picture 2" descr="http://t1.gstatic.com/images?q=tbn:ANd9GcR_36Ttc2ORSf7lAZmkYv-jf854yncl-VgMGL-cHeZeNT-rVEp-:sandyvalleyranch.com/about/images/vaquero.jpg"/>
          <p:cNvPicPr>
            <a:picLocks noGrp="1" noChangeAspect="1" noChangeArrowheads="1"/>
          </p:cNvPicPr>
          <p:nvPr>
            <p:ph sz="quarter" idx="1"/>
          </p:nvPr>
        </p:nvPicPr>
        <p:blipFill>
          <a:blip r:embed="rId2" cstate="print"/>
          <a:srcRect/>
          <a:stretch>
            <a:fillRect/>
          </a:stretch>
        </p:blipFill>
        <p:spPr bwMode="auto">
          <a:xfrm>
            <a:off x="304800" y="1676400"/>
            <a:ext cx="8382000" cy="4724400"/>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Spain and Mexico</a:t>
            </a:r>
            <a:endParaRPr lang="en-US" dirty="0"/>
          </a:p>
        </p:txBody>
      </p:sp>
      <p:pic>
        <p:nvPicPr>
          <p:cNvPr id="4" name="Content Placeholder 3" descr="735PX-~1.JPG"/>
          <p:cNvPicPr>
            <a:picLocks noGrp="1" noChangeAspect="1"/>
          </p:cNvPicPr>
          <p:nvPr>
            <p:ph sz="quarter" idx="1"/>
          </p:nvPr>
        </p:nvPicPr>
        <p:blipFill>
          <a:blip r:embed="rId2" cstate="print"/>
          <a:stretch>
            <a:fillRect/>
          </a:stretch>
        </p:blipFill>
        <p:spPr>
          <a:xfrm>
            <a:off x="1748719" y="1527175"/>
            <a:ext cx="5610050" cy="4572000"/>
          </a:xfrm>
        </p:spPr>
      </p:pic>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Spain Colonizes California</a:t>
            </a:r>
            <a:endParaRPr lang="en-US" dirty="0"/>
          </a:p>
        </p:txBody>
      </p:sp>
      <p:pic>
        <p:nvPicPr>
          <p:cNvPr id="4" name="Content Placeholder 3" descr="Mission-ride.jpg"/>
          <p:cNvPicPr>
            <a:picLocks noGrp="1" noChangeAspect="1"/>
          </p:cNvPicPr>
          <p:nvPr>
            <p:ph sz="quarter" idx="1"/>
          </p:nvPr>
        </p:nvPicPr>
        <p:blipFill>
          <a:blip r:embed="rId2" cstate="print"/>
          <a:stretch>
            <a:fillRect/>
          </a:stretch>
        </p:blipFill>
        <p:spPr>
          <a:xfrm>
            <a:off x="2866773" y="1527175"/>
            <a:ext cx="3373942" cy="4572000"/>
          </a:xfrm>
        </p:spPr>
      </p:pic>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History?</a:t>
            </a:r>
            <a:endParaRPr lang="en-US" dirty="0"/>
          </a:p>
        </p:txBody>
      </p:sp>
      <p:sp>
        <p:nvSpPr>
          <p:cNvPr id="3" name="Content Placeholder 2"/>
          <p:cNvSpPr>
            <a:spLocks noGrp="1"/>
          </p:cNvSpPr>
          <p:nvPr>
            <p:ph sz="quarter" idx="1"/>
          </p:nvPr>
        </p:nvSpPr>
        <p:spPr/>
        <p:txBody>
          <a:bodyPr/>
          <a:lstStyle/>
          <a:p>
            <a:r>
              <a:rPr lang="en-US" dirty="0" smtClean="0"/>
              <a:t>Most people would say that history is the study of the important people, dates, and events of the past. This answer is true as far as it goes. But who decides what people, dates, and events are important? And why should we bother learning about them in the first place?</a:t>
            </a:r>
          </a:p>
          <a:p>
            <a:endParaRPr lang="en-US" dirty="0"/>
          </a:p>
        </p:txBody>
      </p:sp>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People</a:t>
            </a:r>
            <a:endParaRPr lang="en-US" dirty="0"/>
          </a:p>
        </p:txBody>
      </p:sp>
      <p:pic>
        <p:nvPicPr>
          <p:cNvPr id="4" name="Content Placeholder 3" descr="founding-fathers-domestic-terrorist.png"/>
          <p:cNvPicPr>
            <a:picLocks noGrp="1" noChangeAspect="1"/>
          </p:cNvPicPr>
          <p:nvPr>
            <p:ph sz="quarter" idx="1"/>
          </p:nvPr>
        </p:nvPicPr>
        <p:blipFill>
          <a:blip r:embed="rId2" cstate="print"/>
          <a:stretch>
            <a:fillRect/>
          </a:stretch>
        </p:blipFill>
        <p:spPr>
          <a:xfrm>
            <a:off x="1494620" y="1527175"/>
            <a:ext cx="6118248" cy="4572000"/>
          </a:xfrm>
        </p:spPr>
      </p:pic>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So Famous People</a:t>
            </a:r>
            <a:endParaRPr lang="en-US" dirty="0"/>
          </a:p>
        </p:txBody>
      </p:sp>
      <p:pic>
        <p:nvPicPr>
          <p:cNvPr id="4" name="Content Placeholder 3" descr="childrenworkers.jpg"/>
          <p:cNvPicPr>
            <a:picLocks noGrp="1" noChangeAspect="1"/>
          </p:cNvPicPr>
          <p:nvPr>
            <p:ph sz="quarter" idx="1"/>
          </p:nvPr>
        </p:nvPicPr>
        <p:blipFill>
          <a:blip r:embed="rId2" cstate="print"/>
          <a:stretch>
            <a:fillRect/>
          </a:stretch>
        </p:blipFill>
        <p:spPr>
          <a:xfrm>
            <a:off x="1464555" y="1527175"/>
            <a:ext cx="6178378" cy="4572000"/>
          </a:xfrm>
        </p:spPr>
      </p:pic>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not so famous</a:t>
            </a:r>
            <a:endParaRPr lang="en-US" dirty="0"/>
          </a:p>
        </p:txBody>
      </p:sp>
      <p:pic>
        <p:nvPicPr>
          <p:cNvPr id="4" name="Content Placeholder 3" descr="agro9.jpg"/>
          <p:cNvPicPr>
            <a:picLocks noGrp="1" noChangeAspect="1"/>
          </p:cNvPicPr>
          <p:nvPr>
            <p:ph sz="quarter" idx="1"/>
          </p:nvPr>
        </p:nvPicPr>
        <p:blipFill>
          <a:blip r:embed="rId2" cstate="print"/>
          <a:stretch>
            <a:fillRect/>
          </a:stretch>
        </p:blipFill>
        <p:spPr>
          <a:xfrm>
            <a:off x="1143000" y="1828800"/>
            <a:ext cx="6477000" cy="4038600"/>
          </a:xfrm>
        </p:spPr>
      </p:pic>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What is History?</a:t>
            </a:r>
          </a:p>
        </p:txBody>
      </p:sp>
      <p:sp>
        <p:nvSpPr>
          <p:cNvPr id="16387" name="Rectangle 3"/>
          <p:cNvSpPr>
            <a:spLocks noGrp="1" noChangeArrowheads="1"/>
          </p:cNvSpPr>
          <p:nvPr>
            <p:ph sz="quarter" idx="1"/>
          </p:nvPr>
        </p:nvSpPr>
        <p:spPr/>
        <p:txBody>
          <a:bodyPr/>
          <a:lstStyle/>
          <a:p>
            <a:r>
              <a:rPr lang="en-US" dirty="0"/>
              <a:t>1. History is the study of the past. Historians study records of past events and prepare new records</a:t>
            </a:r>
            <a:r>
              <a:rPr lang="en-US" dirty="0" smtClean="0"/>
              <a:t>. As new evidence is discovered, revisions and changes must be made. </a:t>
            </a:r>
          </a:p>
          <a:p>
            <a:endParaRPr lang="en-US" dirty="0" smtClean="0"/>
          </a:p>
          <a:p>
            <a:endParaRPr lang="en-US" dirty="0"/>
          </a:p>
          <a:p>
            <a:pPr>
              <a:buFont typeface="Wingdings" pitchFamily="2" charset="2"/>
              <a:buNone/>
            </a:pPr>
            <a:endParaRPr lang="en-US" dirty="0"/>
          </a:p>
        </p:txBody>
      </p:sp>
      <p:pic>
        <p:nvPicPr>
          <p:cNvPr id="4" name="Picture 3" descr="leonora.jpg"/>
          <p:cNvPicPr>
            <a:picLocks noChangeAspect="1"/>
          </p:cNvPicPr>
          <p:nvPr/>
        </p:nvPicPr>
        <p:blipFill>
          <a:blip r:embed="rId2" cstate="print"/>
          <a:stretch>
            <a:fillRect/>
          </a:stretch>
        </p:blipFill>
        <p:spPr>
          <a:xfrm>
            <a:off x="4800600" y="4191000"/>
            <a:ext cx="3810000" cy="1981200"/>
          </a:xfrm>
          <a:prstGeom prst="rect">
            <a:avLst/>
          </a:prstGeom>
        </p:spPr>
      </p:pic>
      <p:pic>
        <p:nvPicPr>
          <p:cNvPr id="5" name="Picture 4" descr="news-graphics-2007-_645252a.jpg"/>
          <p:cNvPicPr>
            <a:picLocks noChangeAspect="1"/>
          </p:cNvPicPr>
          <p:nvPr/>
        </p:nvPicPr>
        <p:blipFill>
          <a:blip r:embed="rId3" cstate="print"/>
          <a:stretch>
            <a:fillRect/>
          </a:stretch>
        </p:blipFill>
        <p:spPr>
          <a:xfrm>
            <a:off x="304800" y="4038600"/>
            <a:ext cx="4267200" cy="2514600"/>
          </a:xfrm>
          <a:prstGeom prst="rect">
            <a:avLst/>
          </a:prstGeom>
        </p:spPr>
      </p:pic>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39825"/>
          </a:xfrm>
        </p:spPr>
        <p:txBody>
          <a:bodyPr>
            <a:normAutofit fontScale="90000"/>
          </a:bodyPr>
          <a:lstStyle/>
          <a:p>
            <a:r>
              <a:rPr lang="en-US" dirty="0" smtClean="0"/>
              <a:t>2. We can learn a lot about today from studying the past.</a:t>
            </a:r>
            <a:br>
              <a:rPr lang="en-US" dirty="0" smtClean="0"/>
            </a:br>
            <a:endParaRPr lang="en-US" dirty="0"/>
          </a:p>
        </p:txBody>
      </p:sp>
      <p:pic>
        <p:nvPicPr>
          <p:cNvPr id="4" name="Content Placeholder 3" descr="300_84558.jpg"/>
          <p:cNvPicPr>
            <a:picLocks noGrp="1" noChangeAspect="1"/>
          </p:cNvPicPr>
          <p:nvPr>
            <p:ph sz="quarter" idx="1"/>
          </p:nvPr>
        </p:nvPicPr>
        <p:blipFill>
          <a:blip r:embed="rId2" cstate="print"/>
          <a:stretch>
            <a:fillRect/>
          </a:stretch>
        </p:blipFill>
        <p:spPr>
          <a:xfrm>
            <a:off x="304800" y="1828800"/>
            <a:ext cx="4267200" cy="3124200"/>
          </a:xfrm>
        </p:spPr>
      </p:pic>
      <p:pic>
        <p:nvPicPr>
          <p:cNvPr id="5" name="Picture 4" descr="mex.jpg"/>
          <p:cNvPicPr>
            <a:picLocks noChangeAspect="1"/>
          </p:cNvPicPr>
          <p:nvPr/>
        </p:nvPicPr>
        <p:blipFill>
          <a:blip r:embed="rId3" cstate="print"/>
          <a:stretch>
            <a:fillRect/>
          </a:stretch>
        </p:blipFill>
        <p:spPr>
          <a:xfrm>
            <a:off x="4114800" y="3733800"/>
            <a:ext cx="5029200" cy="3124200"/>
          </a:xfrm>
          <a:prstGeom prst="rect">
            <a:avLst/>
          </a:prstGeom>
        </p:spPr>
      </p:pic>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helps us understand the world around us!</a:t>
            </a:r>
            <a:endParaRPr lang="en-US" dirty="0"/>
          </a:p>
        </p:txBody>
      </p:sp>
      <p:pic>
        <p:nvPicPr>
          <p:cNvPr id="4" name="Content Placeholder 3" descr="imagesCAA2MDPQ.jpg"/>
          <p:cNvPicPr>
            <a:picLocks noGrp="1" noChangeAspect="1"/>
          </p:cNvPicPr>
          <p:nvPr>
            <p:ph sz="quarter" idx="1"/>
          </p:nvPr>
        </p:nvPicPr>
        <p:blipFill>
          <a:blip r:embed="rId2" cstate="print"/>
          <a:stretch>
            <a:fillRect/>
          </a:stretch>
        </p:blipFill>
        <p:spPr>
          <a:xfrm>
            <a:off x="1828800" y="1447800"/>
            <a:ext cx="4648200" cy="4572000"/>
          </a:xfrm>
        </p:spPr>
      </p:pic>
    </p:spTree>
  </p:cSld>
  <p:clrMapOvr>
    <a:masterClrMapping/>
  </p:clrMapOvr>
  <p:transition spd="slow">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1235</TotalTime>
  <Words>290</Words>
  <Application>Microsoft Office PowerPoint</Application>
  <PresentationFormat>On-screen Show (4:3)</PresentationFormat>
  <Paragraphs>43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Civic</vt:lpstr>
      <vt:lpstr>What is History?</vt:lpstr>
      <vt:lpstr>What is History?</vt:lpstr>
      <vt:lpstr>What is History?</vt:lpstr>
      <vt:lpstr>Famous People</vt:lpstr>
      <vt:lpstr>Not So Famous People</vt:lpstr>
      <vt:lpstr>More not so famous</vt:lpstr>
      <vt:lpstr>What is History?</vt:lpstr>
      <vt:lpstr>2. We can learn a lot about today from studying the past. </vt:lpstr>
      <vt:lpstr>History helps us understand the world around us!</vt:lpstr>
      <vt:lpstr>What is History?</vt:lpstr>
      <vt:lpstr>      4. History helps us to better understand people and societies all over the world. </vt:lpstr>
      <vt:lpstr>Cultural Universals</vt:lpstr>
      <vt:lpstr>Slide 13</vt:lpstr>
      <vt:lpstr>Slide 14</vt:lpstr>
      <vt:lpstr>Slide 15</vt:lpstr>
      <vt:lpstr>What can bones teach us?</vt:lpstr>
      <vt:lpstr>               5. Studying history helps to break down the walls of racism, fear, and ignorance. </vt:lpstr>
      <vt:lpstr>Slide 18</vt:lpstr>
      <vt:lpstr>Slide 19</vt:lpstr>
      <vt:lpstr>Slide 20</vt:lpstr>
      <vt:lpstr>Slide 21</vt:lpstr>
      <vt:lpstr>#6. The study of history leads to the further understanding of others</vt:lpstr>
      <vt:lpstr>Everyone Has a Role In History</vt:lpstr>
      <vt:lpstr>The Ming Family</vt:lpstr>
      <vt:lpstr>Our Spanish / Mexican Heritage</vt:lpstr>
      <vt:lpstr>Spain and Mexico</vt:lpstr>
      <vt:lpstr>Spain Colonizes California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John-Paul Saindon</dc:creator>
  <cp:lastModifiedBy>Windows User</cp:lastModifiedBy>
  <cp:revision>10</cp:revision>
  <cp:lastPrinted>1601-01-01T00:00:00Z</cp:lastPrinted>
  <dcterms:created xsi:type="dcterms:W3CDTF">1601-01-01T00:00:00Z</dcterms:created>
  <dcterms:modified xsi:type="dcterms:W3CDTF">2013-08-22T21:59:53Z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