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6D2-D23C-4B0D-93CA-761E0AB8AD3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F394-EF66-4FE8-941D-4B887B290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7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A591-4753-44B4-B319-DE5D79B92988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E46-7B98-4551-8F42-E8516AC0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16D2-D23C-4B0D-93CA-761E0AB8AD3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BF394-EF66-4FE8-941D-4B887B290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smtClean="0">
                <a:latin typeface="Nexa Rust Slab Black Shadow 01" pitchFamily="50" charset="0"/>
              </a:rPr>
              <a:t>The Judicial Branch</a:t>
            </a:r>
            <a:endParaRPr lang="en-US" sz="7200" dirty="0">
              <a:latin typeface="Nexa Rust Slab Black Shadow 01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4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smtClean="0">
                <a:latin typeface="Century Gothic" panose="020B0502020202020204" pitchFamily="34" charset="0"/>
              </a:rPr>
              <a:t>No Judicial Branch </a:t>
            </a:r>
            <a:r>
              <a:rPr lang="en-US" sz="4400" smtClean="0">
                <a:latin typeface="Century Gothic" panose="020B0502020202020204" pitchFamily="34" charset="0"/>
              </a:rPr>
              <a:t>under the </a:t>
            </a:r>
            <a:br>
              <a:rPr lang="en-US" sz="4400" smtClean="0">
                <a:latin typeface="Century Gothic" panose="020B0502020202020204" pitchFamily="34" charset="0"/>
              </a:rPr>
            </a:br>
            <a:r>
              <a:rPr lang="en-US" sz="4400" b="1" smtClean="0">
                <a:latin typeface="Century Gothic" panose="020B0502020202020204" pitchFamily="34" charset="0"/>
              </a:rPr>
              <a:t>Articles of Confederation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0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smtClean="0">
                <a:latin typeface="Century Gothic" panose="020B0502020202020204" pitchFamily="34" charset="0"/>
              </a:rPr>
              <a:t>Structure</a:t>
            </a:r>
            <a:r>
              <a:rPr lang="en-US" sz="4000" u="sng" smtClean="0">
                <a:latin typeface="Century Gothic" panose="020B0502020202020204" pitchFamily="34" charset="0"/>
              </a:rPr>
              <a:t>: </a:t>
            </a:r>
            <a:r>
              <a:rPr lang="en-US" sz="4000" b="1" smtClean="0">
                <a:latin typeface="Century Gothic" panose="020B0502020202020204" pitchFamily="34" charset="0"/>
              </a:rPr>
              <a:t>Article III </a:t>
            </a:r>
            <a:r>
              <a:rPr lang="en-US" sz="4000" smtClean="0">
                <a:latin typeface="Century Gothic" panose="020B0502020202020204" pitchFamily="34" charset="0"/>
              </a:rPr>
              <a:t>– </a:t>
            </a:r>
            <a:br>
              <a:rPr lang="en-US" sz="4000" smtClean="0">
                <a:latin typeface="Century Gothic" panose="020B0502020202020204" pitchFamily="34" charset="0"/>
              </a:rPr>
            </a:br>
            <a:r>
              <a:rPr lang="en-US" sz="4000" smtClean="0">
                <a:latin typeface="Century Gothic" panose="020B0502020202020204" pitchFamily="34" charset="0"/>
              </a:rPr>
              <a:t/>
            </a:r>
            <a:br>
              <a:rPr lang="en-US" sz="4000" smtClean="0">
                <a:latin typeface="Century Gothic" panose="020B0502020202020204" pitchFamily="34" charset="0"/>
              </a:rPr>
            </a:br>
            <a:r>
              <a:rPr lang="en-US" sz="4000" smtClean="0">
                <a:latin typeface="Century Gothic" panose="020B0502020202020204" pitchFamily="34" charset="0"/>
              </a:rPr>
              <a:t>“The </a:t>
            </a:r>
            <a:r>
              <a:rPr lang="en-US" sz="4000" b="1" smtClean="0">
                <a:latin typeface="Century Gothic" panose="020B0502020202020204" pitchFamily="34" charset="0"/>
              </a:rPr>
              <a:t>judicial power </a:t>
            </a:r>
            <a:r>
              <a:rPr lang="en-US" sz="4000" smtClean="0">
                <a:latin typeface="Century Gothic" panose="020B0502020202020204" pitchFamily="34" charset="0"/>
              </a:rPr>
              <a:t>of the United States, shall be vested in </a:t>
            </a:r>
            <a:r>
              <a:rPr lang="en-US" sz="4000" b="1" smtClean="0">
                <a:latin typeface="Century Gothic" panose="020B0502020202020204" pitchFamily="34" charset="0"/>
              </a:rPr>
              <a:t>one Supreme Court”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5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smtClean="0">
                <a:latin typeface="Century Gothic" panose="020B0502020202020204" pitchFamily="34" charset="0"/>
              </a:rPr>
              <a:t>Article III</a:t>
            </a:r>
            <a:r>
              <a:rPr lang="en-US" sz="4000" smtClean="0">
                <a:latin typeface="Century Gothic" panose="020B0502020202020204" pitchFamily="34" charset="0"/>
              </a:rPr>
              <a:t> -</a:t>
            </a:r>
            <a:br>
              <a:rPr lang="en-US" sz="4000" smtClean="0">
                <a:latin typeface="Century Gothic" panose="020B0502020202020204" pitchFamily="34" charset="0"/>
              </a:rPr>
            </a:br>
            <a:r>
              <a:rPr lang="en-US" sz="4000" smtClean="0">
                <a:latin typeface="Century Gothic" panose="020B0502020202020204" pitchFamily="34" charset="0"/>
              </a:rPr>
              <a:t/>
            </a:r>
            <a:br>
              <a:rPr lang="en-US" sz="4000" smtClean="0">
                <a:latin typeface="Century Gothic" panose="020B0502020202020204" pitchFamily="34" charset="0"/>
              </a:rPr>
            </a:br>
            <a:r>
              <a:rPr lang="en-US" sz="4000" smtClean="0">
                <a:latin typeface="Century Gothic" panose="020B0502020202020204" pitchFamily="34" charset="0"/>
              </a:rPr>
              <a:t>“and in such </a:t>
            </a:r>
            <a:r>
              <a:rPr lang="en-US" sz="4000" b="1" smtClean="0">
                <a:latin typeface="Century Gothic" panose="020B0502020202020204" pitchFamily="34" charset="0"/>
              </a:rPr>
              <a:t>inferior Courts </a:t>
            </a:r>
            <a:r>
              <a:rPr lang="en-US" sz="4000" smtClean="0">
                <a:latin typeface="Century Gothic" panose="020B0502020202020204" pitchFamily="34" charset="0"/>
              </a:rPr>
              <a:t>as the </a:t>
            </a:r>
            <a:r>
              <a:rPr lang="en-US" sz="4000" b="1" smtClean="0">
                <a:latin typeface="Century Gothic" panose="020B0502020202020204" pitchFamily="34" charset="0"/>
              </a:rPr>
              <a:t>Congress </a:t>
            </a:r>
            <a:r>
              <a:rPr lang="en-US" sz="4000" smtClean="0">
                <a:latin typeface="Century Gothic" panose="020B0502020202020204" pitchFamily="34" charset="0"/>
              </a:rPr>
              <a:t>may from time to time ordain and </a:t>
            </a:r>
            <a:r>
              <a:rPr lang="en-US" sz="4000" b="1" smtClean="0">
                <a:latin typeface="Century Gothic" panose="020B0502020202020204" pitchFamily="34" charset="0"/>
              </a:rPr>
              <a:t>establish</a:t>
            </a:r>
            <a:r>
              <a:rPr lang="en-US" sz="4000" smtClean="0">
                <a:latin typeface="Century Gothic" panose="020B0502020202020204" pitchFamily="34" charset="0"/>
              </a:rPr>
              <a:t>.” 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8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u="sng" smtClean="0">
                <a:latin typeface="Century Gothic" panose="020B0502020202020204" pitchFamily="34" charset="0"/>
              </a:rPr>
              <a:t>Vocabulary:</a:t>
            </a:r>
            <a:r>
              <a:rPr lang="en-US" sz="3000" u="sng" smtClean="0">
                <a:latin typeface="Century Gothic" panose="020B0502020202020204" pitchFamily="34" charset="0"/>
              </a:rPr>
              <a:t/>
            </a:r>
            <a:br>
              <a:rPr lang="en-US" sz="3000" u="sng" smtClean="0">
                <a:latin typeface="Century Gothic" panose="020B0502020202020204" pitchFamily="34" charset="0"/>
              </a:rPr>
            </a:br>
            <a:r>
              <a:rPr lang="en-US" sz="3000" b="1" smtClean="0">
                <a:latin typeface="Century Gothic" panose="020B0502020202020204" pitchFamily="34" charset="0"/>
              </a:rPr>
              <a:t>Jurisdiction: </a:t>
            </a:r>
            <a:r>
              <a:rPr lang="en-US" sz="3000" smtClean="0">
                <a:latin typeface="Century Gothic" panose="020B0502020202020204" pitchFamily="34" charset="0"/>
              </a:rPr>
              <a:t>the power to “hear” a court case</a:t>
            </a:r>
            <a:br>
              <a:rPr lang="en-US" sz="3000" smtClean="0">
                <a:latin typeface="Century Gothic" panose="020B0502020202020204" pitchFamily="34" charset="0"/>
              </a:rPr>
            </a:br>
            <a:r>
              <a:rPr lang="en-US" sz="3000" b="1" smtClean="0">
                <a:latin typeface="Century Gothic" panose="020B0502020202020204" pitchFamily="34" charset="0"/>
              </a:rPr>
              <a:t>Original Jurisdiction</a:t>
            </a:r>
            <a:r>
              <a:rPr lang="en-US" sz="3000" smtClean="0">
                <a:latin typeface="Century Gothic" panose="020B0502020202020204" pitchFamily="34" charset="0"/>
              </a:rPr>
              <a:t>: the power to “hear” a case first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5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smtClean="0">
                <a:latin typeface="Century Gothic" panose="020B0502020202020204" pitchFamily="34" charset="0"/>
              </a:rPr>
              <a:t>Dual Court System</a:t>
            </a:r>
            <a:r>
              <a:rPr lang="en-US" sz="4000" smtClean="0">
                <a:latin typeface="Century Gothic" panose="020B0502020202020204" pitchFamily="34" charset="0"/>
              </a:rPr>
              <a:t> – there are </a:t>
            </a:r>
            <a:r>
              <a:rPr lang="en-US" sz="4000" b="1" smtClean="0">
                <a:latin typeface="Century Gothic" panose="020B0502020202020204" pitchFamily="34" charset="0"/>
              </a:rPr>
              <a:t>2 court systems </a:t>
            </a:r>
            <a:r>
              <a:rPr lang="en-US" sz="4000" smtClean="0">
                <a:latin typeface="Century Gothic" panose="020B0502020202020204" pitchFamily="34" charset="0"/>
              </a:rPr>
              <a:t>in the United States </a:t>
            </a:r>
            <a:r>
              <a:rPr lang="en-US" sz="3000" smtClean="0">
                <a:latin typeface="Century Gothic" panose="020B0502020202020204" pitchFamily="34" charset="0"/>
              </a:rPr>
              <a:t/>
            </a:r>
            <a:br>
              <a:rPr lang="en-US" sz="3000" smtClean="0">
                <a:latin typeface="Century Gothic" panose="020B0502020202020204" pitchFamily="34" charset="0"/>
              </a:rPr>
            </a:br>
            <a:r>
              <a:rPr lang="en-US" sz="3000" smtClean="0">
                <a:latin typeface="Century Gothic" panose="020B0502020202020204" pitchFamily="34" charset="0"/>
              </a:rPr>
              <a:t/>
            </a:r>
            <a:br>
              <a:rPr lang="en-US" sz="3000" smtClean="0">
                <a:latin typeface="Century Gothic" panose="020B0502020202020204" pitchFamily="34" charset="0"/>
              </a:rPr>
            </a:br>
            <a:endParaRPr lang="en-US" sz="30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06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u="sng" smtClean="0">
                <a:latin typeface="Century Gothic" panose="020B0502020202020204" pitchFamily="34" charset="0"/>
              </a:rPr>
              <a:t>Vocabulary:</a:t>
            </a:r>
            <a:r>
              <a:rPr lang="en-US" sz="3000" u="sng" smtClean="0">
                <a:latin typeface="Century Gothic" panose="020B0502020202020204" pitchFamily="34" charset="0"/>
              </a:rPr>
              <a:t/>
            </a:r>
            <a:br>
              <a:rPr lang="en-US" sz="3000" u="sng" smtClean="0">
                <a:latin typeface="Century Gothic" panose="020B0502020202020204" pitchFamily="34" charset="0"/>
              </a:rPr>
            </a:br>
            <a:r>
              <a:rPr lang="en-US" sz="3000" b="1" smtClean="0">
                <a:latin typeface="Century Gothic" panose="020B0502020202020204" pitchFamily="34" charset="0"/>
              </a:rPr>
              <a:t>Jurisdiction: </a:t>
            </a:r>
            <a:r>
              <a:rPr lang="en-US" sz="3000" smtClean="0">
                <a:latin typeface="Century Gothic" panose="020B0502020202020204" pitchFamily="34" charset="0"/>
              </a:rPr>
              <a:t>the power to “hear” a court case</a:t>
            </a:r>
            <a:br>
              <a:rPr lang="en-US" sz="3000" smtClean="0">
                <a:latin typeface="Century Gothic" panose="020B0502020202020204" pitchFamily="34" charset="0"/>
              </a:rPr>
            </a:br>
            <a:r>
              <a:rPr lang="en-US" sz="3000" b="1" smtClean="0">
                <a:latin typeface="Century Gothic" panose="020B0502020202020204" pitchFamily="34" charset="0"/>
              </a:rPr>
              <a:t>Original Jurisdiction</a:t>
            </a:r>
            <a:r>
              <a:rPr lang="en-US" sz="3000" smtClean="0">
                <a:latin typeface="Century Gothic" panose="020B0502020202020204" pitchFamily="34" charset="0"/>
              </a:rPr>
              <a:t>: the power to “hear” a case first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40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smtClean="0">
                <a:latin typeface="Century Gothic" panose="020B0502020202020204" pitchFamily="34" charset="0"/>
              </a:rPr>
              <a:t>District Courts</a:t>
            </a:r>
            <a:r>
              <a:rPr lang="en-US" sz="4000" smtClean="0">
                <a:latin typeface="Century Gothic" panose="020B0502020202020204" pitchFamily="34" charset="0"/>
              </a:rPr>
              <a:t> – where court cases start, “trial courts”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51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u="sng" smtClean="0">
                <a:latin typeface="Century Gothic" panose="020B0502020202020204" pitchFamily="34" charset="0"/>
              </a:rPr>
              <a:t>Vocabulary:</a:t>
            </a:r>
            <a:r>
              <a:rPr lang="en-US" sz="3000" u="sng" smtClean="0">
                <a:latin typeface="Century Gothic" panose="020B0502020202020204" pitchFamily="34" charset="0"/>
              </a:rPr>
              <a:t/>
            </a:r>
            <a:br>
              <a:rPr lang="en-US" sz="3000" u="sng" smtClean="0">
                <a:latin typeface="Century Gothic" panose="020B0502020202020204" pitchFamily="34" charset="0"/>
              </a:rPr>
            </a:br>
            <a:r>
              <a:rPr lang="en-US" sz="3000" u="sng" smtClean="0">
                <a:latin typeface="Century Gothic" panose="020B0502020202020204" pitchFamily="34" charset="0"/>
              </a:rPr>
              <a:t/>
            </a:r>
            <a:br>
              <a:rPr lang="en-US" sz="3000" u="sng" smtClean="0">
                <a:latin typeface="Century Gothic" panose="020B0502020202020204" pitchFamily="34" charset="0"/>
              </a:rPr>
            </a:br>
            <a:r>
              <a:rPr lang="en-US" sz="3000" b="1" smtClean="0">
                <a:latin typeface="Century Gothic" panose="020B0502020202020204" pitchFamily="34" charset="0"/>
              </a:rPr>
              <a:t>Appeal / Appellate Court: </a:t>
            </a:r>
            <a:r>
              <a:rPr lang="en-US" sz="3200" smtClean="0">
                <a:latin typeface="Century Gothic" panose="020B0502020202020204" pitchFamily="34" charset="0"/>
              </a:rPr>
              <a:t>to </a:t>
            </a:r>
            <a:r>
              <a:rPr lang="en-US" sz="3200" b="1" smtClean="0">
                <a:latin typeface="Century Gothic" panose="020B0502020202020204" pitchFamily="34" charset="0"/>
              </a:rPr>
              <a:t>ask a higher court </a:t>
            </a:r>
            <a:r>
              <a:rPr lang="en-US" sz="3200" smtClean="0">
                <a:latin typeface="Century Gothic" panose="020B0502020202020204" pitchFamily="34" charset="0"/>
              </a:rPr>
              <a:t>to </a:t>
            </a:r>
            <a:r>
              <a:rPr lang="en-US" sz="3200" b="1" smtClean="0">
                <a:latin typeface="Century Gothic" panose="020B0502020202020204" pitchFamily="34" charset="0"/>
              </a:rPr>
              <a:t>reverse </a:t>
            </a:r>
            <a:r>
              <a:rPr lang="en-US" sz="3200" smtClean="0">
                <a:latin typeface="Century Gothic" panose="020B0502020202020204" pitchFamily="34" charset="0"/>
              </a:rPr>
              <a:t>the decision of a </a:t>
            </a:r>
            <a:r>
              <a:rPr lang="en-US" sz="3200" b="1" smtClean="0">
                <a:latin typeface="Century Gothic" panose="020B0502020202020204" pitchFamily="34" charset="0"/>
              </a:rPr>
              <a:t>trial court </a:t>
            </a:r>
            <a:r>
              <a:rPr lang="en-US" sz="3200" smtClean="0">
                <a:latin typeface="Century Gothic" panose="020B0502020202020204" pitchFamily="34" charset="0"/>
              </a:rPr>
              <a:t>after final judgment or other legal ruling… Courts that hear appeals from trial courts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76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u="sng" smtClean="0">
                <a:latin typeface="Century Gothic" panose="020B0502020202020204" pitchFamily="34" charset="0"/>
              </a:rPr>
              <a:t>Court of Appeals</a:t>
            </a:r>
            <a:r>
              <a:rPr lang="en-US" sz="3000" smtClean="0">
                <a:latin typeface="Century Gothic" panose="020B0502020202020204" pitchFamily="34" charset="0"/>
              </a:rPr>
              <a:t> – there is no jury or trial. 3 judge panel reviews the trial to make sure the law was applied correctly.</a:t>
            </a:r>
            <a:endParaRPr lang="en-US" sz="3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4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Last Time: the Executive Branch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77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 smtClean="0">
                <a:latin typeface="Century Gothic" panose="020B0502020202020204" pitchFamily="34" charset="0"/>
              </a:rPr>
              <a:t>Supreme Court</a:t>
            </a:r>
            <a:r>
              <a:rPr lang="en-US" sz="3200" smtClean="0">
                <a:latin typeface="Century Gothic" panose="020B0502020202020204" pitchFamily="34" charset="0"/>
              </a:rPr>
              <a:t> – </a:t>
            </a:r>
            <a:r>
              <a:rPr lang="en-US" sz="3200" b="1" smtClean="0">
                <a:latin typeface="Century Gothic" panose="020B0502020202020204" pitchFamily="34" charset="0"/>
              </a:rPr>
              <a:t>highest court in the land</a:t>
            </a:r>
            <a:r>
              <a:rPr lang="en-US" sz="3200" smtClean="0">
                <a:latin typeface="Century Gothic" panose="020B0502020202020204" pitchFamily="34" charset="0"/>
              </a:rPr>
              <a:t>. Hears cases from US Court of Appeals and state supreme courts. 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smtClean="0">
                <a:latin typeface="Century Gothic" panose="020B0502020202020204" pitchFamily="34" charset="0"/>
              </a:rPr>
              <a:t>Supreme Court</a:t>
            </a:r>
            <a:r>
              <a:rPr lang="en-US" sz="3600" smtClean="0">
                <a:latin typeface="Century Gothic" panose="020B0502020202020204" pitchFamily="34" charset="0"/>
              </a:rPr>
              <a:t> –Made up of </a:t>
            </a:r>
            <a:r>
              <a:rPr lang="en-US" sz="3600" b="1" smtClean="0">
                <a:latin typeface="Century Gothic" panose="020B0502020202020204" pitchFamily="34" charset="0"/>
              </a:rPr>
              <a:t>9 justices </a:t>
            </a:r>
            <a:r>
              <a:rPr lang="en-US" sz="3600" smtClean="0">
                <a:latin typeface="Century Gothic" panose="020B0502020202020204" pitchFamily="34" charset="0"/>
              </a:rPr>
              <a:t>appointed by the President who </a:t>
            </a:r>
            <a:r>
              <a:rPr lang="en-US" sz="3600" b="1" smtClean="0">
                <a:latin typeface="Century Gothic" panose="020B0502020202020204" pitchFamily="34" charset="0"/>
              </a:rPr>
              <a:t>serve for “life”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79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smtClean="0">
                <a:latin typeface="Century Gothic" panose="020B0502020202020204" pitchFamily="34" charset="0"/>
              </a:rPr>
              <a:t>What are the Powers of the Supreme Court?</a:t>
            </a:r>
            <a:r>
              <a:rPr lang="en-US" sz="4000" smtClean="0">
                <a:latin typeface="Century Gothic" panose="020B0502020202020204" pitchFamily="34" charset="0"/>
              </a:rPr>
              <a:t> – </a:t>
            </a:r>
            <a:br>
              <a:rPr lang="en-US" sz="4000" smtClean="0">
                <a:latin typeface="Century Gothic" panose="020B0502020202020204" pitchFamily="34" charset="0"/>
              </a:rPr>
            </a:br>
            <a:r>
              <a:rPr lang="en-US" sz="4000" smtClean="0">
                <a:latin typeface="Century Gothic" panose="020B0502020202020204" pitchFamily="34" charset="0"/>
              </a:rPr>
              <a:t>the US Constitution is vague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36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smtClean="0">
                <a:latin typeface="Century Gothic" panose="020B0502020202020204" pitchFamily="34" charset="0"/>
              </a:rPr>
              <a:t>Marbury v. Madison – 1803</a:t>
            </a:r>
            <a:r>
              <a:rPr lang="en-US" sz="4000" smtClean="0">
                <a:latin typeface="Century Gothic" panose="020B0502020202020204" pitchFamily="34" charset="0"/>
              </a:rPr>
              <a:t> – Chief Justice John Marshall claims the power to interpret the law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7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smtClean="0">
                <a:latin typeface="Century Gothic" panose="020B0502020202020204" pitchFamily="34" charset="0"/>
              </a:rPr>
              <a:t>Marbury v. Madison – 1803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69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smtClean="0">
                <a:latin typeface="Century Gothic" panose="020B0502020202020204" pitchFamily="34" charset="0"/>
              </a:rPr>
              <a:t>Example: Brown v. Board of Education 1954</a:t>
            </a:r>
            <a:br>
              <a:rPr lang="en-US" sz="4000" b="1" u="sng" smtClean="0">
                <a:latin typeface="Century Gothic" panose="020B0502020202020204" pitchFamily="34" charset="0"/>
              </a:rPr>
            </a:b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53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smtClean="0">
                <a:latin typeface="Century Gothic" panose="020B0502020202020204" pitchFamily="34" charset="0"/>
              </a:rPr>
              <a:t>Example: Brown v. Board of Education 1954</a:t>
            </a:r>
            <a:br>
              <a:rPr lang="en-US" sz="4000" b="1" u="sng" smtClean="0">
                <a:latin typeface="Century Gothic" panose="020B0502020202020204" pitchFamily="34" charset="0"/>
              </a:rPr>
            </a:b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34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smtClean="0">
                <a:latin typeface="Century Gothic" panose="020B0502020202020204" pitchFamily="34" charset="0"/>
              </a:rPr>
              <a:t>Judicial Review: </a:t>
            </a:r>
            <a:r>
              <a:rPr lang="en-US" sz="4000" smtClean="0">
                <a:latin typeface="Century Gothic" panose="020B0502020202020204" pitchFamily="34" charset="0"/>
              </a:rPr>
              <a:t>the </a:t>
            </a:r>
            <a:r>
              <a:rPr lang="en-US" sz="4000" b="1" smtClean="0">
                <a:latin typeface="Century Gothic" panose="020B0502020202020204" pitchFamily="34" charset="0"/>
              </a:rPr>
              <a:t>branches </a:t>
            </a:r>
            <a:r>
              <a:rPr lang="en-US" sz="4000" smtClean="0">
                <a:latin typeface="Century Gothic" panose="020B0502020202020204" pitchFamily="34" charset="0"/>
              </a:rPr>
              <a:t>main </a:t>
            </a:r>
            <a:r>
              <a:rPr lang="en-US" sz="4000" b="1" smtClean="0">
                <a:latin typeface="Century Gothic" panose="020B0502020202020204" pitchFamily="34" charset="0"/>
              </a:rPr>
              <a:t>check on </a:t>
            </a:r>
            <a:r>
              <a:rPr lang="en-US" sz="4000" smtClean="0">
                <a:latin typeface="Century Gothic" panose="020B0502020202020204" pitchFamily="34" charset="0"/>
              </a:rPr>
              <a:t>the </a:t>
            </a:r>
            <a:r>
              <a:rPr lang="en-US" sz="4000" b="1" smtClean="0">
                <a:latin typeface="Century Gothic" panose="020B0502020202020204" pitchFamily="34" charset="0"/>
              </a:rPr>
              <a:t>other two branches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82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smtClean="0">
                <a:latin typeface="Century Gothic" panose="020B0502020202020204" pitchFamily="34" charset="0"/>
              </a:rPr>
              <a:t>Up Next: Landmark Supreme Court Cases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2192000" cy="2426054"/>
          </a:xfrm>
        </p:spPr>
        <p:txBody>
          <a:bodyPr anchor="t">
            <a:noAutofit/>
          </a:bodyPr>
          <a:lstStyle/>
          <a:p>
            <a:r>
              <a:rPr lang="en-US" sz="4000" b="1" u="sng" dirty="0" smtClean="0">
                <a:latin typeface="Century Gothic" panose="020B0502020202020204" pitchFamily="34" charset="0"/>
              </a:rPr>
              <a:t>Review:</a:t>
            </a:r>
            <a:r>
              <a:rPr lang="en-US" sz="4000" b="1" dirty="0" smtClean="0">
                <a:latin typeface="Century Gothic" panose="020B0502020202020204" pitchFamily="34" charset="0"/>
              </a:rPr>
              <a:t> </a:t>
            </a:r>
            <a:br>
              <a:rPr lang="en-US" sz="4000" b="1" dirty="0" smtClean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/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800" b="1" dirty="0" smtClean="0">
                <a:latin typeface="Century Gothic" panose="020B0502020202020204" pitchFamily="34" charset="0"/>
              </a:rPr>
              <a:t>Our nation’s court system is known as what branch? </a:t>
            </a:r>
            <a:r>
              <a:rPr lang="en-US" sz="4800" b="1" u="sng" dirty="0" smtClean="0">
                <a:latin typeface="Century Gothic" panose="020B0502020202020204" pitchFamily="34" charset="0"/>
              </a:rPr>
              <a:t> 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www.ctemploymentlawblog.com/files/2014/06/banner_sea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06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amliquidation.com/images/equal%20just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0"/>
            <a:ext cx="43688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afc.uscourts.gov/sites/default/files/images/home-slides/interior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-14286"/>
            <a:ext cx="61214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42" y="4103314"/>
            <a:ext cx="1171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entury Gothic" panose="020B0502020202020204" pitchFamily="34" charset="0"/>
              </a:rPr>
              <a:t>The Judicial Branch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smtClean="0">
                <a:latin typeface="Century Gothic" panose="020B0502020202020204" pitchFamily="34" charset="0"/>
              </a:rPr>
              <a:t>Benchmark: SS.7.C.3.8 Analyze the </a:t>
            </a:r>
            <a:r>
              <a:rPr lang="en-US" sz="3000" b="1" smtClean="0">
                <a:latin typeface="Century Gothic" panose="020B0502020202020204" pitchFamily="34" charset="0"/>
              </a:rPr>
              <a:t>structure</a:t>
            </a:r>
            <a:r>
              <a:rPr lang="en-US" sz="3000" smtClean="0">
                <a:latin typeface="Century Gothic" panose="020B0502020202020204" pitchFamily="34" charset="0"/>
              </a:rPr>
              <a:t>, </a:t>
            </a:r>
            <a:r>
              <a:rPr lang="en-US" sz="3000" b="1" smtClean="0">
                <a:latin typeface="Century Gothic" panose="020B0502020202020204" pitchFamily="34" charset="0"/>
              </a:rPr>
              <a:t>functions</a:t>
            </a:r>
            <a:r>
              <a:rPr lang="en-US" sz="3000" smtClean="0">
                <a:latin typeface="Century Gothic" panose="020B0502020202020204" pitchFamily="34" charset="0"/>
              </a:rPr>
              <a:t>, and </a:t>
            </a:r>
            <a:r>
              <a:rPr lang="en-US" sz="3000" b="1" smtClean="0">
                <a:latin typeface="Century Gothic" panose="020B0502020202020204" pitchFamily="34" charset="0"/>
              </a:rPr>
              <a:t>processes </a:t>
            </a:r>
            <a:r>
              <a:rPr lang="en-US" sz="3000" smtClean="0">
                <a:latin typeface="Century Gothic" panose="020B0502020202020204" pitchFamily="34" charset="0"/>
              </a:rPr>
              <a:t>of the legislative, executive, and </a:t>
            </a:r>
            <a:r>
              <a:rPr lang="en-US" sz="3000" b="1" smtClean="0">
                <a:latin typeface="Century Gothic" panose="020B0502020202020204" pitchFamily="34" charset="0"/>
              </a:rPr>
              <a:t>judicial branches</a:t>
            </a:r>
            <a:r>
              <a:rPr lang="en-US" sz="3000" smtClean="0">
                <a:latin typeface="Century Gothic" panose="020B0502020202020204" pitchFamily="34" charset="0"/>
              </a:rPr>
              <a:t>. </a:t>
            </a:r>
            <a:endParaRPr lang="en-US" sz="3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06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2192000" cy="2426054"/>
          </a:xfrm>
        </p:spPr>
        <p:txBody>
          <a:bodyPr anchor="t">
            <a:noAutofit/>
          </a:bodyPr>
          <a:lstStyle/>
          <a:p>
            <a:r>
              <a:rPr lang="en-US" sz="4000" b="1" u="sng" dirty="0" smtClean="0">
                <a:latin typeface="Century Gothic" panose="020B0502020202020204" pitchFamily="34" charset="0"/>
              </a:rPr>
              <a:t>Review:</a:t>
            </a:r>
            <a:r>
              <a:rPr lang="en-US" sz="4000" b="1" dirty="0" smtClean="0">
                <a:latin typeface="Century Gothic" panose="020B0502020202020204" pitchFamily="34" charset="0"/>
              </a:rPr>
              <a:t> </a:t>
            </a:r>
            <a:br>
              <a:rPr lang="en-US" sz="4000" b="1" dirty="0" smtClean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/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800" b="1" dirty="0" smtClean="0">
                <a:latin typeface="Century Gothic" panose="020B0502020202020204" pitchFamily="34" charset="0"/>
              </a:rPr>
              <a:t>What is the main job that the judicial branch has?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www.ctemploymentlawblog.com/files/2014/06/banner_sea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06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amliquidation.com/images/equal%20just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0"/>
            <a:ext cx="43688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afc.uscourts.gov/sites/default/files/images/home-slides/interior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-14286"/>
            <a:ext cx="61214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10331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entury Gothic" panose="020B0502020202020204" pitchFamily="34" charset="0"/>
              </a:rPr>
              <a:t>To interpret the law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65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2192000" cy="2426054"/>
          </a:xfrm>
        </p:spPr>
        <p:txBody>
          <a:bodyPr anchor="t">
            <a:noAutofit/>
          </a:bodyPr>
          <a:lstStyle/>
          <a:p>
            <a:r>
              <a:rPr lang="en-US" sz="4000" b="1" u="sng" dirty="0" smtClean="0">
                <a:latin typeface="Century Gothic" panose="020B0502020202020204" pitchFamily="34" charset="0"/>
              </a:rPr>
              <a:t>Review:</a:t>
            </a:r>
            <a:r>
              <a:rPr lang="en-US" sz="4000" b="1" dirty="0" smtClean="0">
                <a:latin typeface="Century Gothic" panose="020B0502020202020204" pitchFamily="34" charset="0"/>
              </a:rPr>
              <a:t> </a:t>
            </a:r>
            <a:br>
              <a:rPr lang="en-US" sz="4000" b="1" dirty="0" smtClean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/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800" b="1" dirty="0" smtClean="0">
                <a:latin typeface="Century Gothic" panose="020B0502020202020204" pitchFamily="34" charset="0"/>
              </a:rPr>
              <a:t>What was the name the judicial branch under the Articles of Confederation?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www.ctemploymentlawblog.com/files/2014/06/banner_sea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06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amliquidation.com/images/equal%20just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0"/>
            <a:ext cx="43688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afc.uscourts.gov/sites/default/files/images/home-slides/interior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-14286"/>
            <a:ext cx="61214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10331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entury Gothic" panose="020B0502020202020204" pitchFamily="34" charset="0"/>
              </a:rPr>
              <a:t>Nothing – there was no judicial branch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1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2192000" cy="2426054"/>
          </a:xfrm>
        </p:spPr>
        <p:txBody>
          <a:bodyPr anchor="t">
            <a:noAutofit/>
          </a:bodyPr>
          <a:lstStyle/>
          <a:p>
            <a:r>
              <a:rPr lang="en-US" sz="4000" b="1" u="sng" dirty="0" smtClean="0">
                <a:latin typeface="Century Gothic" panose="020B0502020202020204" pitchFamily="34" charset="0"/>
              </a:rPr>
              <a:t>Review:</a:t>
            </a:r>
            <a:r>
              <a:rPr lang="en-US" sz="4000" b="1" dirty="0" smtClean="0">
                <a:latin typeface="Century Gothic" panose="020B0502020202020204" pitchFamily="34" charset="0"/>
              </a:rPr>
              <a:t> </a:t>
            </a:r>
            <a:br>
              <a:rPr lang="en-US" sz="4000" b="1" dirty="0" smtClean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/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800" b="1" dirty="0" smtClean="0">
                <a:latin typeface="Century Gothic" panose="020B0502020202020204" pitchFamily="34" charset="0"/>
              </a:rPr>
              <a:t>What are the two types of trials?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www.ctemploymentlawblog.com/files/2014/06/banner_sea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06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amliquidation.com/images/equal%20just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0"/>
            <a:ext cx="43688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afc.uscourts.gov/sites/default/files/images/home-slides/interior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-14286"/>
            <a:ext cx="61214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10331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entury Gothic" panose="020B0502020202020204" pitchFamily="34" charset="0"/>
              </a:rPr>
              <a:t>Criminal &amp; Civil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1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2192000" cy="2426054"/>
          </a:xfrm>
        </p:spPr>
        <p:txBody>
          <a:bodyPr anchor="t">
            <a:noAutofit/>
          </a:bodyPr>
          <a:lstStyle/>
          <a:p>
            <a:r>
              <a:rPr lang="en-US" sz="4000" b="1" u="sng" dirty="0" smtClean="0">
                <a:latin typeface="Century Gothic" panose="020B0502020202020204" pitchFamily="34" charset="0"/>
              </a:rPr>
              <a:t>Review:</a:t>
            </a:r>
            <a:r>
              <a:rPr lang="en-US" sz="4000" b="1" dirty="0" smtClean="0">
                <a:latin typeface="Century Gothic" panose="020B0502020202020204" pitchFamily="34" charset="0"/>
              </a:rPr>
              <a:t> </a:t>
            </a:r>
            <a:br>
              <a:rPr lang="en-US" sz="4000" b="1" dirty="0" smtClean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/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800" b="1" dirty="0" smtClean="0">
                <a:latin typeface="Century Gothic" panose="020B0502020202020204" pitchFamily="34" charset="0"/>
              </a:rPr>
              <a:t>What is the name of the group who decides the outcome of a trial?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www.ctemploymentlawblog.com/files/2014/06/banner_sea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06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amliquidation.com/images/equal%20just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0"/>
            <a:ext cx="43688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afc.uscourts.gov/sites/default/files/images/home-slides/interior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-14286"/>
            <a:ext cx="61214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10331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entury Gothic" panose="020B0502020202020204" pitchFamily="34" charset="0"/>
              </a:rPr>
              <a:t>Jury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2192000" cy="2426054"/>
          </a:xfrm>
        </p:spPr>
        <p:txBody>
          <a:bodyPr anchor="t">
            <a:noAutofit/>
          </a:bodyPr>
          <a:lstStyle/>
          <a:p>
            <a:r>
              <a:rPr lang="en-US" sz="4000" b="1" u="sng" dirty="0" smtClean="0">
                <a:latin typeface="Century Gothic" panose="020B0502020202020204" pitchFamily="34" charset="0"/>
              </a:rPr>
              <a:t>Review:</a:t>
            </a:r>
            <a:r>
              <a:rPr lang="en-US" sz="4000" b="1" dirty="0" smtClean="0">
                <a:latin typeface="Century Gothic" panose="020B0502020202020204" pitchFamily="34" charset="0"/>
              </a:rPr>
              <a:t> </a:t>
            </a:r>
            <a:br>
              <a:rPr lang="en-US" sz="4000" b="1" dirty="0" smtClean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/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800" b="1" dirty="0" smtClean="0">
                <a:latin typeface="Century Gothic" panose="020B0502020202020204" pitchFamily="34" charset="0"/>
              </a:rPr>
              <a:t>What was the only court created by the Constitution?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www.ctemploymentlawblog.com/files/2014/06/banner_sea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06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amliquidation.com/images/equal%20just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0"/>
            <a:ext cx="43688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afc.uscourts.gov/sites/default/files/images/home-slides/interior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-14286"/>
            <a:ext cx="61214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10331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entury Gothic" panose="020B0502020202020204" pitchFamily="34" charset="0"/>
              </a:rPr>
              <a:t>The Supreme Court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2192000" cy="2426054"/>
          </a:xfrm>
        </p:spPr>
        <p:txBody>
          <a:bodyPr anchor="t">
            <a:noAutofit/>
          </a:bodyPr>
          <a:lstStyle/>
          <a:p>
            <a:r>
              <a:rPr lang="en-US" sz="4000" b="1" u="sng" dirty="0" smtClean="0">
                <a:latin typeface="Century Gothic" panose="020B0502020202020204" pitchFamily="34" charset="0"/>
              </a:rPr>
              <a:t>Review:</a:t>
            </a:r>
            <a:r>
              <a:rPr lang="en-US" sz="4000" b="1" dirty="0" smtClean="0">
                <a:latin typeface="Century Gothic" panose="020B0502020202020204" pitchFamily="34" charset="0"/>
              </a:rPr>
              <a:t> </a:t>
            </a:r>
            <a:br>
              <a:rPr lang="en-US" sz="4000" b="1" dirty="0" smtClean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/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800" b="1" dirty="0" smtClean="0">
                <a:latin typeface="Century Gothic" panose="020B0502020202020204" pitchFamily="34" charset="0"/>
              </a:rPr>
              <a:t>America has a “dual court” system. What does that mean?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www.ctemploymentlawblog.com/files/2014/06/banner_sea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06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amliquidation.com/images/equal%20just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0"/>
            <a:ext cx="43688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afc.uscourts.gov/sites/default/files/images/home-slides/interior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-14286"/>
            <a:ext cx="61214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103314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entury Gothic" panose="020B0502020202020204" pitchFamily="34" charset="0"/>
              </a:rPr>
              <a:t>We have a federal (national) court system and state courts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2192000" cy="2426054"/>
          </a:xfrm>
        </p:spPr>
        <p:txBody>
          <a:bodyPr anchor="t">
            <a:noAutofit/>
          </a:bodyPr>
          <a:lstStyle/>
          <a:p>
            <a:r>
              <a:rPr lang="en-US" sz="4000" b="1" u="sng" dirty="0" smtClean="0">
                <a:latin typeface="Century Gothic" panose="020B0502020202020204" pitchFamily="34" charset="0"/>
              </a:rPr>
              <a:t>Review:</a:t>
            </a:r>
            <a:r>
              <a:rPr lang="en-US" sz="4000" b="1" dirty="0" smtClean="0">
                <a:latin typeface="Century Gothic" panose="020B0502020202020204" pitchFamily="34" charset="0"/>
              </a:rPr>
              <a:t> </a:t>
            </a:r>
            <a:br>
              <a:rPr lang="en-US" sz="4000" b="1" dirty="0" smtClean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/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800" b="1" dirty="0" smtClean="0">
                <a:latin typeface="Century Gothic" panose="020B0502020202020204" pitchFamily="34" charset="0"/>
              </a:rPr>
              <a:t>How many levels are there in the federal &amp; state courts?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www.ctemploymentlawblog.com/files/2014/06/banner_sea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06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amliquidation.com/images/equal%20just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0"/>
            <a:ext cx="43688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afc.uscourts.gov/sites/default/files/images/home-slides/interior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-14286"/>
            <a:ext cx="61214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10331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entury Gothic" panose="020B0502020202020204" pitchFamily="34" charset="0"/>
              </a:rPr>
              <a:t>Three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6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2192000" cy="2426054"/>
          </a:xfrm>
        </p:spPr>
        <p:txBody>
          <a:bodyPr anchor="t">
            <a:noAutofit/>
          </a:bodyPr>
          <a:lstStyle/>
          <a:p>
            <a:r>
              <a:rPr lang="en-US" sz="4000" b="1" u="sng" dirty="0" smtClean="0">
                <a:latin typeface="Century Gothic" panose="020B0502020202020204" pitchFamily="34" charset="0"/>
              </a:rPr>
              <a:t>Review:</a:t>
            </a:r>
            <a:r>
              <a:rPr lang="en-US" sz="4000" b="1" dirty="0" smtClean="0">
                <a:latin typeface="Century Gothic" panose="020B0502020202020204" pitchFamily="34" charset="0"/>
              </a:rPr>
              <a:t> </a:t>
            </a:r>
            <a:br>
              <a:rPr lang="en-US" sz="4000" b="1" dirty="0" smtClean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/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800" b="1" dirty="0" smtClean="0">
                <a:latin typeface="Century Gothic" panose="020B0502020202020204" pitchFamily="34" charset="0"/>
              </a:rPr>
              <a:t>When someone loses @ trial and wants another chance they file an _______?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www.ctemploymentlawblog.com/files/2014/06/banner_sea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06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amliquidation.com/images/equal%20just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0"/>
            <a:ext cx="43688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afc.uscourts.gov/sites/default/files/images/home-slides/interior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-14286"/>
            <a:ext cx="61214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10331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entury Gothic" panose="020B0502020202020204" pitchFamily="34" charset="0"/>
              </a:rPr>
              <a:t>Appeal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2192000" cy="2426054"/>
          </a:xfrm>
        </p:spPr>
        <p:txBody>
          <a:bodyPr anchor="t">
            <a:noAutofit/>
          </a:bodyPr>
          <a:lstStyle/>
          <a:p>
            <a:r>
              <a:rPr lang="en-US" sz="4000" b="1" u="sng" dirty="0" smtClean="0">
                <a:latin typeface="Century Gothic" panose="020B0502020202020204" pitchFamily="34" charset="0"/>
              </a:rPr>
              <a:t>Review:</a:t>
            </a:r>
            <a:r>
              <a:rPr lang="en-US" sz="4000" b="1" dirty="0" smtClean="0">
                <a:latin typeface="Century Gothic" panose="020B0502020202020204" pitchFamily="34" charset="0"/>
              </a:rPr>
              <a:t> </a:t>
            </a:r>
            <a:br>
              <a:rPr lang="en-US" sz="4000" b="1" dirty="0" smtClean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/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800" b="1" dirty="0" smtClean="0">
                <a:latin typeface="Century Gothic" panose="020B0502020202020204" pitchFamily="34" charset="0"/>
              </a:rPr>
              <a:t>The power to hear a court case is known as?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www.ctemploymentlawblog.com/files/2014/06/banner_sea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06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amliquidation.com/images/equal%20just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0"/>
            <a:ext cx="43688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afc.uscourts.gov/sites/default/files/images/home-slides/interior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-14286"/>
            <a:ext cx="61214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10331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entury Gothic" panose="020B0502020202020204" pitchFamily="34" charset="0"/>
              </a:rPr>
              <a:t>Jurisdiction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1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2192000" cy="2426054"/>
          </a:xfrm>
        </p:spPr>
        <p:txBody>
          <a:bodyPr anchor="t">
            <a:noAutofit/>
          </a:bodyPr>
          <a:lstStyle/>
          <a:p>
            <a:r>
              <a:rPr lang="en-US" sz="4000" b="1" u="sng" dirty="0" smtClean="0">
                <a:latin typeface="Century Gothic" panose="020B0502020202020204" pitchFamily="34" charset="0"/>
              </a:rPr>
              <a:t>Review:</a:t>
            </a:r>
            <a:r>
              <a:rPr lang="en-US" sz="4000" b="1" dirty="0" smtClean="0">
                <a:latin typeface="Century Gothic" panose="020B0502020202020204" pitchFamily="34" charset="0"/>
              </a:rPr>
              <a:t> </a:t>
            </a:r>
            <a:br>
              <a:rPr lang="en-US" sz="4000" b="1" dirty="0" smtClean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/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800" b="1" dirty="0" smtClean="0">
                <a:latin typeface="Century Gothic" panose="020B0502020202020204" pitchFamily="34" charset="0"/>
              </a:rPr>
              <a:t>The power to declare laws “unconstitutional” is known as? 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www.ctemploymentlawblog.com/files/2014/06/banner_sea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06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amliquidation.com/images/equal%20just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0"/>
            <a:ext cx="43688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afc.uscourts.gov/sites/default/files/images/home-slides/interior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-14286"/>
            <a:ext cx="61214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10331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entury Gothic" panose="020B0502020202020204" pitchFamily="34" charset="0"/>
              </a:rPr>
              <a:t>Judicial Review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0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smtClean="0">
                <a:latin typeface="Century Gothic" panose="020B0502020202020204" pitchFamily="34" charset="0"/>
              </a:rPr>
              <a:t>Judicial Branch -</a:t>
            </a:r>
            <a:r>
              <a:rPr lang="en-US" sz="4000" smtClean="0">
                <a:latin typeface="Century Gothic" panose="020B0502020202020204" pitchFamily="34" charset="0"/>
              </a:rPr>
              <a:t> is our nations </a:t>
            </a:r>
            <a:r>
              <a:rPr lang="en-US" sz="4000" b="1" smtClean="0">
                <a:latin typeface="Century Gothic" panose="020B0502020202020204" pitchFamily="34" charset="0"/>
              </a:rPr>
              <a:t>court systems</a:t>
            </a:r>
            <a:r>
              <a:rPr lang="en-US" sz="4000" smtClean="0">
                <a:latin typeface="Century Gothic" panose="020B0502020202020204" pitchFamily="34" charset="0"/>
              </a:rPr>
              <a:t>. These are where </a:t>
            </a:r>
            <a:r>
              <a:rPr lang="en-US" sz="4000" b="1" smtClean="0">
                <a:latin typeface="Century Gothic" panose="020B0502020202020204" pitchFamily="34" charset="0"/>
              </a:rPr>
              <a:t>trials </a:t>
            </a:r>
            <a:r>
              <a:rPr lang="en-US" sz="4000" smtClean="0">
                <a:latin typeface="Century Gothic" panose="020B0502020202020204" pitchFamily="34" charset="0"/>
              </a:rPr>
              <a:t>are held. 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36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2192000" cy="2426054"/>
          </a:xfrm>
        </p:spPr>
        <p:txBody>
          <a:bodyPr anchor="t">
            <a:noAutofit/>
          </a:bodyPr>
          <a:lstStyle/>
          <a:p>
            <a:r>
              <a:rPr lang="en-US" sz="4000" b="1" u="sng" dirty="0" smtClean="0">
                <a:latin typeface="Century Gothic" panose="020B0502020202020204" pitchFamily="34" charset="0"/>
              </a:rPr>
              <a:t>Review:</a:t>
            </a:r>
            <a:r>
              <a:rPr lang="en-US" sz="4000" b="1" dirty="0" smtClean="0">
                <a:latin typeface="Century Gothic" panose="020B0502020202020204" pitchFamily="34" charset="0"/>
              </a:rPr>
              <a:t> </a:t>
            </a:r>
            <a:br>
              <a:rPr lang="en-US" sz="4000" b="1" dirty="0" smtClean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/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800" b="1" dirty="0" smtClean="0">
                <a:latin typeface="Century Gothic" panose="020B0502020202020204" pitchFamily="34" charset="0"/>
              </a:rPr>
              <a:t>What Supreme Court case established judicial review? 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www.ctemploymentlawblog.com/files/2014/06/banner_sea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06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amliquidation.com/images/equal%20just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0"/>
            <a:ext cx="43688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afc.uscourts.gov/sites/default/files/images/home-slides/interior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-14286"/>
            <a:ext cx="61214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10331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entury Gothic" panose="020B0502020202020204" pitchFamily="34" charset="0"/>
              </a:rPr>
              <a:t>Marbury v. Madison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smtClean="0">
                <a:latin typeface="Century Gothic" panose="020B0502020202020204" pitchFamily="34" charset="0"/>
              </a:rPr>
              <a:t>Thanks for watching!</a:t>
            </a:r>
            <a:br>
              <a:rPr lang="en-US" sz="5400" b="1" smtClean="0">
                <a:latin typeface="Century Gothic" panose="020B0502020202020204" pitchFamily="34" charset="0"/>
              </a:rPr>
            </a:br>
            <a:r>
              <a:rPr lang="en-US" sz="5400" b="1" smtClean="0">
                <a:latin typeface="Century Gothic" panose="020B0502020202020204" pitchFamily="34" charset="0"/>
              </a:rPr>
              <a:t/>
            </a:r>
            <a:br>
              <a:rPr lang="en-US" sz="5400" b="1" smtClean="0">
                <a:latin typeface="Century Gothic" panose="020B0502020202020204" pitchFamily="34" charset="0"/>
              </a:rPr>
            </a:br>
            <a:r>
              <a:rPr lang="en-US" sz="5400" b="1" smtClean="0">
                <a:latin typeface="Century Gothic" panose="020B0502020202020204" pitchFamily="34" charset="0"/>
              </a:rPr>
              <a:t>Up next: Landmark Supreme Court Cases. Be sure to </a:t>
            </a:r>
            <a:r>
              <a:rPr lang="en-US" sz="5400" b="1" u="sng" smtClean="0">
                <a:latin typeface="Century Gothic" panose="020B0502020202020204" pitchFamily="34" charset="0"/>
              </a:rPr>
              <a:t>subscribe!</a:t>
            </a:r>
            <a:endParaRPr lang="en-US" sz="5400" b="1" u="sng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6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smtClean="0">
                <a:latin typeface="Century Gothic" panose="020B0502020202020204" pitchFamily="34" charset="0"/>
              </a:rPr>
              <a:t>The </a:t>
            </a:r>
            <a:r>
              <a:rPr lang="en-US" sz="4800" b="1" smtClean="0">
                <a:latin typeface="Century Gothic" panose="020B0502020202020204" pitchFamily="34" charset="0"/>
              </a:rPr>
              <a:t>courts </a:t>
            </a:r>
            <a:r>
              <a:rPr lang="en-US" sz="4800" smtClean="0">
                <a:latin typeface="Century Gothic" panose="020B0502020202020204" pitchFamily="34" charset="0"/>
              </a:rPr>
              <a:t>and the </a:t>
            </a:r>
            <a:r>
              <a:rPr lang="en-US" sz="4800" b="1" smtClean="0">
                <a:latin typeface="Century Gothic" panose="020B0502020202020204" pitchFamily="34" charset="0"/>
              </a:rPr>
              <a:t>judicial branch settles disputes</a:t>
            </a:r>
            <a:r>
              <a:rPr lang="en-US" sz="4800" smtClean="0">
                <a:latin typeface="Century Gothic" panose="020B0502020202020204" pitchFamily="34" charset="0"/>
              </a:rPr>
              <a:t>. 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7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>
                <a:latin typeface="Century Gothic" panose="020B0502020202020204" pitchFamily="34" charset="0"/>
              </a:rPr>
              <a:t>The </a:t>
            </a:r>
            <a:r>
              <a:rPr lang="en-US" sz="4000" b="1" smtClean="0">
                <a:latin typeface="Century Gothic" panose="020B0502020202020204" pitchFamily="34" charset="0"/>
              </a:rPr>
              <a:t>judge </a:t>
            </a:r>
            <a:r>
              <a:rPr lang="en-US" sz="4000" smtClean="0">
                <a:latin typeface="Century Gothic" panose="020B0502020202020204" pitchFamily="34" charset="0"/>
              </a:rPr>
              <a:t>acts as a </a:t>
            </a:r>
            <a:r>
              <a:rPr lang="en-US" sz="4000" b="1" smtClean="0">
                <a:latin typeface="Century Gothic" panose="020B0502020202020204" pitchFamily="34" charset="0"/>
              </a:rPr>
              <a:t>referee </a:t>
            </a:r>
            <a:r>
              <a:rPr lang="en-US" sz="4000" smtClean="0">
                <a:latin typeface="Century Gothic" panose="020B0502020202020204" pitchFamily="34" charset="0"/>
              </a:rPr>
              <a:t>&amp; the </a:t>
            </a:r>
            <a:r>
              <a:rPr lang="en-US" sz="4000" b="1" smtClean="0">
                <a:latin typeface="Century Gothic" panose="020B0502020202020204" pitchFamily="34" charset="0"/>
              </a:rPr>
              <a:t>jury </a:t>
            </a:r>
            <a:r>
              <a:rPr lang="en-US" sz="4000" smtClean="0">
                <a:latin typeface="Century Gothic" panose="020B0502020202020204" pitchFamily="34" charset="0"/>
              </a:rPr>
              <a:t>decides </a:t>
            </a:r>
            <a:r>
              <a:rPr lang="en-US" sz="4000" b="1" smtClean="0">
                <a:latin typeface="Century Gothic" panose="020B0502020202020204" pitchFamily="34" charset="0"/>
              </a:rPr>
              <a:t>innocence </a:t>
            </a:r>
            <a:r>
              <a:rPr lang="en-US" sz="4000" smtClean="0">
                <a:latin typeface="Century Gothic" panose="020B0502020202020204" pitchFamily="34" charset="0"/>
              </a:rPr>
              <a:t>or </a:t>
            </a:r>
            <a:r>
              <a:rPr lang="en-US" sz="4000" b="1" smtClean="0">
                <a:latin typeface="Century Gothic" panose="020B0502020202020204" pitchFamily="34" charset="0"/>
              </a:rPr>
              <a:t>guilt</a:t>
            </a:r>
            <a:r>
              <a:rPr lang="en-US" sz="4000" smtClean="0">
                <a:latin typeface="Century Gothic" panose="020B0502020202020204" pitchFamily="34" charset="0"/>
              </a:rPr>
              <a:t> called the </a:t>
            </a:r>
            <a:r>
              <a:rPr lang="en-US" sz="4000" b="1" smtClean="0">
                <a:latin typeface="Century Gothic" panose="020B0502020202020204" pitchFamily="34" charset="0"/>
              </a:rPr>
              <a:t>verdict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3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>
                <a:latin typeface="Century Gothic" panose="020B0502020202020204" pitchFamily="34" charset="0"/>
              </a:rPr>
              <a:t>A </a:t>
            </a:r>
            <a:r>
              <a:rPr lang="en-US" sz="3600" b="1" smtClean="0">
                <a:latin typeface="Century Gothic" panose="020B0502020202020204" pitchFamily="34" charset="0"/>
              </a:rPr>
              <a:t>civil trial </a:t>
            </a:r>
            <a:r>
              <a:rPr lang="en-US" sz="3600" smtClean="0">
                <a:latin typeface="Century Gothic" panose="020B0502020202020204" pitchFamily="34" charset="0"/>
              </a:rPr>
              <a:t>is a </a:t>
            </a:r>
            <a:r>
              <a:rPr lang="en-US" sz="3600" b="1" smtClean="0">
                <a:latin typeface="Century Gothic" panose="020B0502020202020204" pitchFamily="34" charset="0"/>
              </a:rPr>
              <a:t>dispute </a:t>
            </a:r>
            <a:r>
              <a:rPr lang="en-US" sz="3600" smtClean="0">
                <a:latin typeface="Century Gothic" panose="020B0502020202020204" pitchFamily="34" charset="0"/>
              </a:rPr>
              <a:t>between </a:t>
            </a:r>
            <a:r>
              <a:rPr lang="en-US" sz="3600" b="1" smtClean="0">
                <a:latin typeface="Century Gothic" panose="020B0502020202020204" pitchFamily="34" charset="0"/>
              </a:rPr>
              <a:t>individuals </a:t>
            </a:r>
            <a:r>
              <a:rPr lang="en-US" sz="3600" smtClean="0">
                <a:latin typeface="Century Gothic" panose="020B0502020202020204" pitchFamily="34" charset="0"/>
              </a:rPr>
              <a:t>or </a:t>
            </a:r>
            <a:r>
              <a:rPr lang="en-US" sz="3600" b="1" smtClean="0">
                <a:latin typeface="Century Gothic" panose="020B0502020202020204" pitchFamily="34" charset="0"/>
              </a:rPr>
              <a:t>groups</a:t>
            </a:r>
            <a:r>
              <a:rPr lang="en-US" sz="3600" smtClean="0">
                <a:latin typeface="Century Gothic" panose="020B0502020202020204" pitchFamily="34" charset="0"/>
              </a:rPr>
              <a:t>, to determine if </a:t>
            </a:r>
            <a:r>
              <a:rPr lang="en-US" sz="3600" b="1" smtClean="0">
                <a:latin typeface="Century Gothic" panose="020B0502020202020204" pitchFamily="34" charset="0"/>
              </a:rPr>
              <a:t>“damages” </a:t>
            </a:r>
            <a:r>
              <a:rPr lang="en-US" sz="3600" smtClean="0">
                <a:latin typeface="Century Gothic" panose="020B0502020202020204" pitchFamily="34" charset="0"/>
              </a:rPr>
              <a:t>have occurred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4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>
                <a:latin typeface="Century Gothic" panose="020B0502020202020204" pitchFamily="34" charset="0"/>
              </a:rPr>
              <a:t>Another one of the </a:t>
            </a:r>
            <a:r>
              <a:rPr lang="en-US" sz="4000" b="1" smtClean="0">
                <a:latin typeface="Century Gothic" panose="020B0502020202020204" pitchFamily="34" charset="0"/>
              </a:rPr>
              <a:t>main jobs </a:t>
            </a:r>
            <a:r>
              <a:rPr lang="en-US" sz="4000" smtClean="0">
                <a:latin typeface="Century Gothic" panose="020B0502020202020204" pitchFamily="34" charset="0"/>
              </a:rPr>
              <a:t>of the courts is to </a:t>
            </a:r>
            <a:r>
              <a:rPr lang="en-US" sz="4000" b="1" smtClean="0">
                <a:latin typeface="Century Gothic" panose="020B0502020202020204" pitchFamily="34" charset="0"/>
              </a:rPr>
              <a:t>interpret the laws</a:t>
            </a:r>
            <a:r>
              <a:rPr lang="en-US" sz="4000" smtClean="0">
                <a:latin typeface="Century Gothic" panose="020B0502020202020204" pitchFamily="34" charset="0"/>
              </a:rPr>
              <a:t>. This means to </a:t>
            </a:r>
            <a:r>
              <a:rPr lang="en-US" sz="4000" b="1" smtClean="0">
                <a:latin typeface="Century Gothic" panose="020B0502020202020204" pitchFamily="34" charset="0"/>
              </a:rPr>
              <a:t>explain the law </a:t>
            </a:r>
            <a:r>
              <a:rPr lang="en-US" sz="4000" smtClean="0">
                <a:latin typeface="Century Gothic" panose="020B0502020202020204" pitchFamily="34" charset="0"/>
              </a:rPr>
              <a:t>using the </a:t>
            </a:r>
            <a:r>
              <a:rPr lang="en-US" sz="4000" b="1" smtClean="0">
                <a:latin typeface="Century Gothic" panose="020B0502020202020204" pitchFamily="34" charset="0"/>
              </a:rPr>
              <a:t>constitution </a:t>
            </a:r>
            <a:r>
              <a:rPr lang="en-US" sz="4000" smtClean="0">
                <a:latin typeface="Century Gothic" panose="020B0502020202020204" pitchFamily="34" charset="0"/>
              </a:rPr>
              <a:t>as a rule book 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28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smtClean="0">
                <a:latin typeface="Century Gothic" panose="020B0502020202020204" pitchFamily="34" charset="0"/>
              </a:rPr>
              <a:t>Courts were established in early </a:t>
            </a:r>
            <a:br>
              <a:rPr lang="en-US" sz="4400" smtClean="0">
                <a:latin typeface="Century Gothic" panose="020B0502020202020204" pitchFamily="34" charset="0"/>
              </a:rPr>
            </a:br>
            <a:r>
              <a:rPr lang="en-US" sz="4400" smtClean="0">
                <a:latin typeface="Century Gothic" panose="020B0502020202020204" pitchFamily="34" charset="0"/>
              </a:rPr>
              <a:t>Colonial America.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42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372</Words>
  <Application>Microsoft Office PowerPoint</Application>
  <PresentationFormat>Custom</PresentationFormat>
  <Paragraphs>52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The Judicial Branch</vt:lpstr>
      <vt:lpstr>Last Time: the Executive Branch</vt:lpstr>
      <vt:lpstr>Benchmark: SS.7.C.3.8 Analyze the structure, functions, and processes of the legislative, executive, and judicial branches. </vt:lpstr>
      <vt:lpstr>Judicial Branch - is our nations court systems. These are where trials are held. </vt:lpstr>
      <vt:lpstr>The courts and the judicial branch settles disputes. </vt:lpstr>
      <vt:lpstr>The judge acts as a referee &amp; the jury decides innocence or guilt called the verdict</vt:lpstr>
      <vt:lpstr>A civil trial is a dispute between individuals or groups, to determine if “damages” have occurred</vt:lpstr>
      <vt:lpstr>Another one of the main jobs of the courts is to interpret the laws. This means to explain the law using the constitution as a rule book </vt:lpstr>
      <vt:lpstr>Courts were established in early  Colonial America.</vt:lpstr>
      <vt:lpstr>No Judicial Branch under the  Articles of Confederation</vt:lpstr>
      <vt:lpstr>Structure: Article III –   “The judicial power of the United States, shall be vested in one Supreme Court”</vt:lpstr>
      <vt:lpstr>Article III -  “and in such inferior Courts as the Congress may from time to time ordain and establish.” </vt:lpstr>
      <vt:lpstr>PowerPoint Presentation</vt:lpstr>
      <vt:lpstr>Vocabulary: Jurisdiction: the power to “hear” a court case Original Jurisdiction: the power to “hear” a case first </vt:lpstr>
      <vt:lpstr>Dual Court System – there are 2 court systems in the United States   </vt:lpstr>
      <vt:lpstr>Vocabulary: Jurisdiction: the power to “hear” a court case Original Jurisdiction: the power to “hear” a case first </vt:lpstr>
      <vt:lpstr>District Courts – where court cases start, “trial courts”</vt:lpstr>
      <vt:lpstr>Vocabulary:  Appeal / Appellate Court: to ask a higher court to reverse the decision of a trial court after final judgment or other legal ruling… Courts that hear appeals from trial courts </vt:lpstr>
      <vt:lpstr>Court of Appeals – there is no jury or trial. 3 judge panel reviews the trial to make sure the law was applied correctly.</vt:lpstr>
      <vt:lpstr>Supreme Court – highest court in the land. Hears cases from US Court of Appeals and state supreme courts. </vt:lpstr>
      <vt:lpstr>Supreme Court –Made up of 9 justices appointed by the President who serve for “life”</vt:lpstr>
      <vt:lpstr>What are the Powers of the Supreme Court? –  the US Constitution is vague</vt:lpstr>
      <vt:lpstr>Marbury v. Madison – 1803 – Chief Justice John Marshall claims the power to interpret the law</vt:lpstr>
      <vt:lpstr>Marbury v. Madison – 1803</vt:lpstr>
      <vt:lpstr>Example: Brown v. Board of Education 1954 </vt:lpstr>
      <vt:lpstr>Example: Brown v. Board of Education 1954 </vt:lpstr>
      <vt:lpstr>Judicial Review: the branches main check on the other two branches</vt:lpstr>
      <vt:lpstr>Up Next: Landmark Supreme Court Cases</vt:lpstr>
      <vt:lpstr>Review:   Our nation’s court system is known as what branch?  </vt:lpstr>
      <vt:lpstr>Review:   What is the main job that the judicial branch has?</vt:lpstr>
      <vt:lpstr>Review:   What was the name the judicial branch under the Articles of Confederation?</vt:lpstr>
      <vt:lpstr>Review:   What are the two types of trials?</vt:lpstr>
      <vt:lpstr>Review:   What is the name of the group who decides the outcome of a trial?</vt:lpstr>
      <vt:lpstr>Review:   What was the only court created by the Constitution?</vt:lpstr>
      <vt:lpstr>Review:   America has a “dual court” system. What does that mean?</vt:lpstr>
      <vt:lpstr>Review:   How many levels are there in the federal &amp; state courts?</vt:lpstr>
      <vt:lpstr>Review:   When someone loses @ trial and wants another chance they file an _______?</vt:lpstr>
      <vt:lpstr>Review:   The power to hear a court case is known as?</vt:lpstr>
      <vt:lpstr>Review:   The power to declare laws “unconstitutional” is known as? </vt:lpstr>
      <vt:lpstr>Review:   What Supreme Court case established judicial review? </vt:lpstr>
      <vt:lpstr>Thanks for watching!  Up next: Landmark Supreme Court Cases. Be sure to subscribe!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Judicial Branch</dc:title>
  <dc:creator>Windows User</dc:creator>
  <cp:lastModifiedBy>Windows User</cp:lastModifiedBy>
  <cp:revision>2</cp:revision>
  <dcterms:created xsi:type="dcterms:W3CDTF">2016-04-11T17:58:23Z</dcterms:created>
  <dcterms:modified xsi:type="dcterms:W3CDTF">2016-04-11T18:01:01Z</dcterms:modified>
</cp:coreProperties>
</file>